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charts/chart13.xml" ContentType="application/vnd.openxmlformats-officedocument.drawingml.char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heme/themeOverride4.xml" ContentType="application/vnd.openxmlformats-officedocument.themeOverr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365" r:id="rId2"/>
    <p:sldId id="329" r:id="rId3"/>
    <p:sldId id="330" r:id="rId4"/>
    <p:sldId id="331" r:id="rId5"/>
    <p:sldId id="361" r:id="rId6"/>
    <p:sldId id="333" r:id="rId7"/>
    <p:sldId id="287" r:id="rId8"/>
    <p:sldId id="288" r:id="rId9"/>
    <p:sldId id="324" r:id="rId10"/>
    <p:sldId id="319" r:id="rId11"/>
    <p:sldId id="354" r:id="rId12"/>
    <p:sldId id="356" r:id="rId13"/>
    <p:sldId id="357" r:id="rId14"/>
    <p:sldId id="358" r:id="rId15"/>
    <p:sldId id="359" r:id="rId16"/>
    <p:sldId id="360" r:id="rId17"/>
    <p:sldId id="363" r:id="rId18"/>
  </p:sldIdLst>
  <p:sldSz cx="9144000" cy="6858000" type="screen4x3"/>
  <p:notesSz cx="10234613" cy="70993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i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i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i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i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i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400" i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400" i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400" i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400" i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0000"/>
    <a:srgbClr val="000066"/>
    <a:srgbClr val="00FFFF"/>
    <a:srgbClr val="FFFF00"/>
    <a:srgbClr val="DEE157"/>
    <a:srgbClr val="C1B5DF"/>
    <a:srgbClr val="F1E8DF"/>
    <a:srgbClr val="231F20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25" autoAdjust="0"/>
    <p:restoredTop sz="94617" autoAdjust="0"/>
  </p:normalViewPr>
  <p:slideViewPr>
    <p:cSldViewPr>
      <p:cViewPr>
        <p:scale>
          <a:sx n="80" d="100"/>
          <a:sy n="80" d="100"/>
        </p:scale>
        <p:origin x="-1128" y="-78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ltima\Desktop\Septembar%202014.engl..xlsx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file:///D:\CEDEM\Downloads\NATO%202013.xlsx" TargetMode="External"/><Relationship Id="rId1" Type="http://schemas.openxmlformats.org/officeDocument/2006/relationships/themeOverride" Target="../theme/themeOverride2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oleObject" Target="file:///D:\CEDEM\Downloads\NATO%202013.xlsx" TargetMode="External"/><Relationship Id="rId1" Type="http://schemas.openxmlformats.org/officeDocument/2006/relationships/themeOverride" Target="../theme/themeOverride3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oleObject" Target="file:///D:\CEDEM\Downloads\NATO%202013.xlsx" TargetMode="External"/><Relationship Id="rId1" Type="http://schemas.openxmlformats.org/officeDocument/2006/relationships/themeOverride" Target="../theme/themeOverride4.xm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ltima\Desktop\Septembar%202014.engl.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ltima\Desktop\Septembar%202014.engl.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ltima\Desktop\Septembar%202014.engl.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ltima\Desktop\Septembar%202014.engl.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ltima\Desktop\Septembar%202014.engl.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ltima\Desktop\Septembar%202014.engl.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ltima\Desktop\Septembar%202014.engl.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D:\CEDEM\Desktop\Septembar%202014.xlsx" TargetMode="Externa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D:\CEDEM\Downloads\NATO%202013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5"/>
  <c:chart>
    <c:autoTitleDeleted val="1"/>
    <c:plotArea>
      <c:layout/>
      <c:barChart>
        <c:barDir val="col"/>
        <c:grouping val="clustered"/>
        <c:ser>
          <c:idx val="0"/>
          <c:order val="0"/>
          <c:cat>
            <c:strRef>
              <c:f>Sheet1!$B$3:$B$5</c:f>
              <c:strCache>
                <c:ptCount val="3"/>
                <c:pt idx="0">
                  <c:v>Right track</c:v>
                </c:pt>
                <c:pt idx="1">
                  <c:v>Wrong track</c:v>
                </c:pt>
                <c:pt idx="2">
                  <c:v>I don't know, I can't assess</c:v>
                </c:pt>
              </c:strCache>
            </c:strRef>
          </c:cat>
          <c:val>
            <c:numRef>
              <c:f>Sheet1!$C$3:$C$5</c:f>
              <c:numCache>
                <c:formatCode>###0.0</c:formatCode>
                <c:ptCount val="3"/>
                <c:pt idx="0">
                  <c:v>35.096370049594178</c:v>
                </c:pt>
                <c:pt idx="1">
                  <c:v>32.846624879756327</c:v>
                </c:pt>
                <c:pt idx="2">
                  <c:v>32.057005070649375</c:v>
                </c:pt>
              </c:numCache>
            </c:numRef>
          </c:val>
        </c:ser>
        <c:dLbls>
          <c:showVal val="1"/>
        </c:dLbls>
        <c:overlap val="-25"/>
        <c:axId val="70247168"/>
        <c:axId val="68427776"/>
      </c:barChart>
      <c:catAx>
        <c:axId val="70247168"/>
        <c:scaling>
          <c:orientation val="minMax"/>
        </c:scaling>
        <c:axPos val="b"/>
        <c:majorTickMark val="none"/>
        <c:tickLblPos val="nextTo"/>
        <c:crossAx val="68427776"/>
        <c:crosses val="autoZero"/>
        <c:auto val="1"/>
        <c:lblAlgn val="ctr"/>
        <c:lblOffset val="100"/>
      </c:catAx>
      <c:valAx>
        <c:axId val="68427776"/>
        <c:scaling>
          <c:orientation val="minMax"/>
        </c:scaling>
        <c:delete val="1"/>
        <c:axPos val="l"/>
        <c:numFmt formatCode="###0.0" sourceLinked="1"/>
        <c:majorTickMark val="none"/>
        <c:tickLblPos val="none"/>
        <c:crossAx val="70247168"/>
        <c:crosses val="autoZero"/>
        <c:crossBetween val="between"/>
      </c:valAx>
    </c:plotArea>
    <c:plotVisOnly val="1"/>
  </c:chart>
  <c:spPr>
    <a:solidFill>
      <a:schemeClr val="lt1"/>
    </a:solidFill>
    <a:ln w="25400" cap="flat" cmpd="sng" algn="ctr">
      <a:solidFill>
        <a:schemeClr val="accent3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3.2474812256856687E-2"/>
          <c:y val="0.21992044975602373"/>
          <c:w val="0.90936900032227819"/>
          <c:h val="0.7031584233145175"/>
        </c:manualLayout>
      </c:layout>
      <c:barChart>
        <c:barDir val="col"/>
        <c:grouping val="clustered"/>
        <c:ser>
          <c:idx val="0"/>
          <c:order val="0"/>
          <c:tx>
            <c:strRef>
              <c:f>Sheet20!$B$26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rgbClr val="2DA2BF"/>
            </a:solidFill>
          </c:spPr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Val val="1"/>
          </c:dLbls>
          <c:cat>
            <c:strRef>
              <c:f>Sheet20!$C$25:$F$25</c:f>
              <c:strCache>
                <c:ptCount val="4"/>
                <c:pt idx="0">
                  <c:v>Public sector</c:v>
                </c:pt>
                <c:pt idx="1">
                  <c:v>Private sector</c:v>
                </c:pt>
                <c:pt idx="2">
                  <c:v>Self-employed</c:v>
                </c:pt>
                <c:pt idx="3">
                  <c:v>Not employed</c:v>
                </c:pt>
              </c:strCache>
            </c:strRef>
          </c:cat>
          <c:val>
            <c:numRef>
              <c:f>Sheet20!$C$26:$F$26</c:f>
              <c:numCache>
                <c:formatCode>General</c:formatCode>
                <c:ptCount val="4"/>
                <c:pt idx="0">
                  <c:v>45.5</c:v>
                </c:pt>
                <c:pt idx="1">
                  <c:v>32.9</c:v>
                </c:pt>
                <c:pt idx="2">
                  <c:v>38.300000000000004</c:v>
                </c:pt>
                <c:pt idx="3">
                  <c:v>28.4</c:v>
                </c:pt>
              </c:numCache>
            </c:numRef>
          </c:val>
        </c:ser>
        <c:ser>
          <c:idx val="1"/>
          <c:order val="1"/>
          <c:tx>
            <c:strRef>
              <c:f>Sheet20!$B$27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rgbClr val="CC0000"/>
            </a:solidFill>
          </c:spPr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Val val="1"/>
          </c:dLbls>
          <c:cat>
            <c:strRef>
              <c:f>Sheet20!$C$25:$F$25</c:f>
              <c:strCache>
                <c:ptCount val="4"/>
                <c:pt idx="0">
                  <c:v>Public sector</c:v>
                </c:pt>
                <c:pt idx="1">
                  <c:v>Private sector</c:v>
                </c:pt>
                <c:pt idx="2">
                  <c:v>Self-employed</c:v>
                </c:pt>
                <c:pt idx="3">
                  <c:v>Not employed</c:v>
                </c:pt>
              </c:strCache>
            </c:strRef>
          </c:cat>
          <c:val>
            <c:numRef>
              <c:f>Sheet20!$C$27:$F$27</c:f>
              <c:numCache>
                <c:formatCode>General</c:formatCode>
                <c:ptCount val="4"/>
                <c:pt idx="0">
                  <c:v>35.700000000000003</c:v>
                </c:pt>
                <c:pt idx="1">
                  <c:v>49.4</c:v>
                </c:pt>
                <c:pt idx="2">
                  <c:v>53.2</c:v>
                </c:pt>
                <c:pt idx="3">
                  <c:v>48.4</c:v>
                </c:pt>
              </c:numCache>
            </c:numRef>
          </c:val>
        </c:ser>
        <c:ser>
          <c:idx val="2"/>
          <c:order val="2"/>
          <c:tx>
            <c:strRef>
              <c:f>Sheet20!$B$28</c:f>
              <c:strCache>
                <c:ptCount val="1"/>
                <c:pt idx="0">
                  <c:v>I don't have an atitude</c:v>
                </c:pt>
              </c:strCache>
            </c:strRef>
          </c:tx>
          <c:spPr>
            <a:solidFill>
              <a:srgbClr val="EB641B"/>
            </a:solidFill>
          </c:spPr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Val val="1"/>
          </c:dLbls>
          <c:cat>
            <c:strRef>
              <c:f>Sheet20!$C$25:$F$25</c:f>
              <c:strCache>
                <c:ptCount val="4"/>
                <c:pt idx="0">
                  <c:v>Public sector</c:v>
                </c:pt>
                <c:pt idx="1">
                  <c:v>Private sector</c:v>
                </c:pt>
                <c:pt idx="2">
                  <c:v>Self-employed</c:v>
                </c:pt>
                <c:pt idx="3">
                  <c:v>Not employed</c:v>
                </c:pt>
              </c:strCache>
            </c:strRef>
          </c:cat>
          <c:val>
            <c:numRef>
              <c:f>Sheet20!$C$28:$F$28</c:f>
              <c:numCache>
                <c:formatCode>General</c:formatCode>
                <c:ptCount val="4"/>
                <c:pt idx="0">
                  <c:v>18.8</c:v>
                </c:pt>
                <c:pt idx="1">
                  <c:v>17.7</c:v>
                </c:pt>
                <c:pt idx="2">
                  <c:v>8.5</c:v>
                </c:pt>
                <c:pt idx="3">
                  <c:v>22.8</c:v>
                </c:pt>
              </c:numCache>
            </c:numRef>
          </c:val>
        </c:ser>
        <c:gapWidth val="141"/>
        <c:overlap val="-10"/>
        <c:axId val="80555392"/>
        <c:axId val="80569472"/>
      </c:barChart>
      <c:catAx>
        <c:axId val="80555392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80569472"/>
        <c:crosses val="autoZero"/>
        <c:auto val="1"/>
        <c:lblAlgn val="ctr"/>
        <c:lblOffset val="100"/>
      </c:catAx>
      <c:valAx>
        <c:axId val="80569472"/>
        <c:scaling>
          <c:orientation val="minMax"/>
        </c:scaling>
        <c:delete val="1"/>
        <c:axPos val="l"/>
        <c:numFmt formatCode="General" sourceLinked="1"/>
        <c:tickLblPos val="none"/>
        <c:crossAx val="805553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32043202826804568"/>
          <c:y val="0"/>
          <c:w val="0.34004460897941663"/>
          <c:h val="0.12044174578892952"/>
        </c:manualLayout>
      </c:layout>
      <c:txPr>
        <a:bodyPr/>
        <a:lstStyle/>
        <a:p>
          <a:pPr>
            <a:defRPr sz="1400" b="0"/>
          </a:pPr>
          <a:endParaRPr lang="en-US"/>
        </a:p>
      </c:txPr>
    </c:legend>
    <c:plotVisOnly val="1"/>
  </c:chart>
  <c:spPr>
    <a:solidFill>
      <a:sysClr val="window" lastClr="FFFFFF"/>
    </a:solidFill>
    <a:ln w="25400">
      <a:solidFill>
        <a:srgbClr val="EB641B"/>
      </a:solidFill>
    </a:ln>
  </c:spPr>
  <c:externalData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6.6181512618816482E-2"/>
          <c:y val="0.25337566141075546"/>
          <c:w val="0.88435324126098913"/>
          <c:h val="0.59795657033132288"/>
        </c:manualLayout>
      </c:layout>
      <c:barChart>
        <c:barDir val="col"/>
        <c:grouping val="clustered"/>
        <c:ser>
          <c:idx val="0"/>
          <c:order val="0"/>
          <c:tx>
            <c:strRef>
              <c:f>Sheet20!$B$34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rgbClr val="2DA2BF"/>
            </a:solidFill>
          </c:spPr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Val val="1"/>
          </c:dLbls>
          <c:cat>
            <c:strRef>
              <c:f>Sheet20!$C$33:$E$33</c:f>
              <c:strCache>
                <c:ptCount val="3"/>
                <c:pt idx="0">
                  <c:v>18-34</c:v>
                </c:pt>
                <c:pt idx="1">
                  <c:v>35-54</c:v>
                </c:pt>
                <c:pt idx="2">
                  <c:v>55 +</c:v>
                </c:pt>
              </c:strCache>
            </c:strRef>
          </c:cat>
          <c:val>
            <c:numRef>
              <c:f>Sheet20!$C$34:$E$34</c:f>
              <c:numCache>
                <c:formatCode>General</c:formatCode>
                <c:ptCount val="3"/>
                <c:pt idx="0">
                  <c:v>30.4</c:v>
                </c:pt>
                <c:pt idx="1">
                  <c:v>36</c:v>
                </c:pt>
                <c:pt idx="2">
                  <c:v>34.9</c:v>
                </c:pt>
              </c:numCache>
            </c:numRef>
          </c:val>
        </c:ser>
        <c:ser>
          <c:idx val="1"/>
          <c:order val="1"/>
          <c:tx>
            <c:strRef>
              <c:f>Sheet20!$B$35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rgbClr val="CC0000"/>
            </a:solidFill>
          </c:spPr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Val val="1"/>
          </c:dLbls>
          <c:cat>
            <c:strRef>
              <c:f>Sheet20!$C$33:$E$33</c:f>
              <c:strCache>
                <c:ptCount val="3"/>
                <c:pt idx="0">
                  <c:v>18-34</c:v>
                </c:pt>
                <c:pt idx="1">
                  <c:v>35-54</c:v>
                </c:pt>
                <c:pt idx="2">
                  <c:v>55 +</c:v>
                </c:pt>
              </c:strCache>
            </c:strRef>
          </c:cat>
          <c:val>
            <c:numRef>
              <c:f>Sheet20!$C$35:$E$35</c:f>
              <c:numCache>
                <c:formatCode>General</c:formatCode>
                <c:ptCount val="3"/>
                <c:pt idx="0">
                  <c:v>47.6</c:v>
                </c:pt>
                <c:pt idx="1">
                  <c:v>44.8</c:v>
                </c:pt>
                <c:pt idx="2">
                  <c:v>47.3</c:v>
                </c:pt>
              </c:numCache>
            </c:numRef>
          </c:val>
        </c:ser>
        <c:ser>
          <c:idx val="2"/>
          <c:order val="2"/>
          <c:tx>
            <c:strRef>
              <c:f>Sheet20!$B$36</c:f>
              <c:strCache>
                <c:ptCount val="1"/>
                <c:pt idx="0">
                  <c:v>I don't have an atitude</c:v>
                </c:pt>
              </c:strCache>
            </c:strRef>
          </c:tx>
          <c:spPr>
            <a:solidFill>
              <a:srgbClr val="EB641B"/>
            </a:solidFill>
          </c:spPr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Val val="1"/>
          </c:dLbls>
          <c:cat>
            <c:strRef>
              <c:f>Sheet20!$C$33:$E$33</c:f>
              <c:strCache>
                <c:ptCount val="3"/>
                <c:pt idx="0">
                  <c:v>18-34</c:v>
                </c:pt>
                <c:pt idx="1">
                  <c:v>35-54</c:v>
                </c:pt>
                <c:pt idx="2">
                  <c:v>55 +</c:v>
                </c:pt>
              </c:strCache>
            </c:strRef>
          </c:cat>
          <c:val>
            <c:numRef>
              <c:f>Sheet20!$C$36:$E$36</c:f>
              <c:numCache>
                <c:formatCode>General</c:formatCode>
                <c:ptCount val="3"/>
                <c:pt idx="0">
                  <c:v>21.9</c:v>
                </c:pt>
                <c:pt idx="1">
                  <c:v>19.2</c:v>
                </c:pt>
                <c:pt idx="2">
                  <c:v>17.8</c:v>
                </c:pt>
              </c:numCache>
            </c:numRef>
          </c:val>
        </c:ser>
        <c:gapWidth val="142"/>
        <c:overlap val="-11"/>
        <c:axId val="80612736"/>
        <c:axId val="80647296"/>
      </c:barChart>
      <c:catAx>
        <c:axId val="80612736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80647296"/>
        <c:crosses val="autoZero"/>
        <c:auto val="1"/>
        <c:lblAlgn val="ctr"/>
        <c:lblOffset val="100"/>
      </c:catAx>
      <c:valAx>
        <c:axId val="80647296"/>
        <c:scaling>
          <c:orientation val="minMax"/>
        </c:scaling>
        <c:delete val="1"/>
        <c:axPos val="l"/>
        <c:numFmt formatCode="General" sourceLinked="1"/>
        <c:tickLblPos val="none"/>
        <c:crossAx val="80612736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32035962343861701"/>
          <c:y val="4.0166477229025885E-4"/>
          <c:w val="0.33679871064582845"/>
          <c:h val="0.13905698512131143"/>
        </c:manualLayout>
      </c:layout>
      <c:txPr>
        <a:bodyPr/>
        <a:lstStyle/>
        <a:p>
          <a:pPr>
            <a:defRPr sz="1400"/>
          </a:pPr>
          <a:endParaRPr lang="en-US"/>
        </a:p>
      </c:txPr>
    </c:legend>
    <c:plotVisOnly val="1"/>
  </c:chart>
  <c:spPr>
    <a:solidFill>
      <a:sysClr val="window" lastClr="FFFFFF"/>
    </a:solidFill>
    <a:ln w="25400">
      <a:solidFill>
        <a:srgbClr val="EB641B"/>
      </a:solidFill>
    </a:ln>
  </c:spPr>
  <c:externalData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1.6033572027350503E-2"/>
          <c:y val="0.1184569873662462"/>
          <c:w val="0.95957428054366778"/>
          <c:h val="0.76295005364246471"/>
        </c:manualLayout>
      </c:layout>
      <c:barChart>
        <c:barDir val="col"/>
        <c:grouping val="clustered"/>
        <c:ser>
          <c:idx val="0"/>
          <c:order val="0"/>
          <c:tx>
            <c:strRef>
              <c:f>Sheet20!$B$50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rgbClr val="2DA2BF"/>
            </a:solidFill>
          </c:spPr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Val val="1"/>
          </c:dLbls>
          <c:cat>
            <c:strRef>
              <c:f>Sheet20!$C$49:$F$49</c:f>
              <c:strCache>
                <c:ptCount val="4"/>
                <c:pt idx="0">
                  <c:v>Montenegrin</c:v>
                </c:pt>
                <c:pt idx="1">
                  <c:v>Serb</c:v>
                </c:pt>
                <c:pt idx="2">
                  <c:v>Bosniak/Muslim</c:v>
                </c:pt>
                <c:pt idx="3">
                  <c:v>Albanian</c:v>
                </c:pt>
              </c:strCache>
            </c:strRef>
          </c:cat>
          <c:val>
            <c:numRef>
              <c:f>Sheet20!$C$50:$F$50</c:f>
              <c:numCache>
                <c:formatCode>General</c:formatCode>
                <c:ptCount val="4"/>
                <c:pt idx="0">
                  <c:v>39.800000000000004</c:v>
                </c:pt>
                <c:pt idx="1">
                  <c:v>9.3000000000000007</c:v>
                </c:pt>
                <c:pt idx="2">
                  <c:v>53.8</c:v>
                </c:pt>
                <c:pt idx="3">
                  <c:v>75.900000000000006</c:v>
                </c:pt>
              </c:numCache>
            </c:numRef>
          </c:val>
        </c:ser>
        <c:ser>
          <c:idx val="1"/>
          <c:order val="1"/>
          <c:tx>
            <c:strRef>
              <c:f>Sheet20!$B$51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rgbClr val="DA1F28"/>
            </a:solidFill>
          </c:spPr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Val val="1"/>
          </c:dLbls>
          <c:cat>
            <c:strRef>
              <c:f>Sheet20!$C$49:$F$49</c:f>
              <c:strCache>
                <c:ptCount val="4"/>
                <c:pt idx="0">
                  <c:v>Montenegrin</c:v>
                </c:pt>
                <c:pt idx="1">
                  <c:v>Serb</c:v>
                </c:pt>
                <c:pt idx="2">
                  <c:v>Bosniak/Muslim</c:v>
                </c:pt>
                <c:pt idx="3">
                  <c:v>Albanian</c:v>
                </c:pt>
              </c:strCache>
            </c:strRef>
          </c:cat>
          <c:val>
            <c:numRef>
              <c:f>Sheet20!$C$51:$F$51</c:f>
              <c:numCache>
                <c:formatCode>General</c:formatCode>
                <c:ptCount val="4"/>
                <c:pt idx="0">
                  <c:v>37.300000000000004</c:v>
                </c:pt>
                <c:pt idx="1">
                  <c:v>77.599999999999994</c:v>
                </c:pt>
                <c:pt idx="2">
                  <c:v>17.7</c:v>
                </c:pt>
                <c:pt idx="3">
                  <c:v>16.7</c:v>
                </c:pt>
              </c:numCache>
            </c:numRef>
          </c:val>
        </c:ser>
        <c:ser>
          <c:idx val="2"/>
          <c:order val="2"/>
          <c:tx>
            <c:strRef>
              <c:f>Sheet20!$B$52</c:f>
              <c:strCache>
                <c:ptCount val="1"/>
                <c:pt idx="0">
                  <c:v>I don't have an atitude</c:v>
                </c:pt>
              </c:strCache>
            </c:strRef>
          </c:tx>
          <c:spPr>
            <a:solidFill>
              <a:srgbClr val="EB641B"/>
            </a:solidFill>
          </c:spPr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Val val="1"/>
          </c:dLbls>
          <c:cat>
            <c:strRef>
              <c:f>Sheet20!$C$49:$F$49</c:f>
              <c:strCache>
                <c:ptCount val="4"/>
                <c:pt idx="0">
                  <c:v>Montenegrin</c:v>
                </c:pt>
                <c:pt idx="1">
                  <c:v>Serb</c:v>
                </c:pt>
                <c:pt idx="2">
                  <c:v>Bosniak/Muslim</c:v>
                </c:pt>
                <c:pt idx="3">
                  <c:v>Albanian</c:v>
                </c:pt>
              </c:strCache>
            </c:strRef>
          </c:cat>
          <c:val>
            <c:numRef>
              <c:f>Sheet20!$C$52:$F$52</c:f>
              <c:numCache>
                <c:formatCode>General</c:formatCode>
                <c:ptCount val="4"/>
                <c:pt idx="0">
                  <c:v>22.9</c:v>
                </c:pt>
                <c:pt idx="1">
                  <c:v>13.1</c:v>
                </c:pt>
                <c:pt idx="2">
                  <c:v>28.5</c:v>
                </c:pt>
                <c:pt idx="3">
                  <c:v>7.4</c:v>
                </c:pt>
              </c:numCache>
            </c:numRef>
          </c:val>
        </c:ser>
        <c:gapWidth val="142"/>
        <c:overlap val="-10"/>
        <c:axId val="80674176"/>
        <c:axId val="80696448"/>
      </c:barChart>
      <c:catAx>
        <c:axId val="80674176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80696448"/>
        <c:crosses val="autoZero"/>
        <c:auto val="1"/>
        <c:lblAlgn val="ctr"/>
        <c:lblOffset val="100"/>
      </c:catAx>
      <c:valAx>
        <c:axId val="80696448"/>
        <c:scaling>
          <c:orientation val="minMax"/>
        </c:scaling>
        <c:delete val="1"/>
        <c:axPos val="l"/>
        <c:numFmt formatCode="General" sourceLinked="1"/>
        <c:tickLblPos val="none"/>
        <c:crossAx val="806741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33718016639106241"/>
          <c:y val="2.1531604282774559E-3"/>
          <c:w val="0.35526677017521491"/>
          <c:h val="0.13227365284454293"/>
        </c:manualLayout>
      </c:layout>
      <c:txPr>
        <a:bodyPr/>
        <a:lstStyle/>
        <a:p>
          <a:pPr>
            <a:defRPr sz="1400"/>
          </a:pPr>
          <a:endParaRPr lang="en-US"/>
        </a:p>
      </c:txPr>
    </c:legend>
    <c:plotVisOnly val="1"/>
  </c:chart>
  <c:spPr>
    <a:solidFill>
      <a:sysClr val="window" lastClr="FFFFFF"/>
    </a:solidFill>
    <a:ln>
      <a:solidFill>
        <a:srgbClr val="EB641B"/>
      </a:solidFill>
    </a:ln>
  </c:spPr>
  <c:externalData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pieChart>
        <c:varyColors val="1"/>
        <c:ser>
          <c:idx val="0"/>
          <c:order val="0"/>
          <c:explosion val="9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400" b="1" dirty="0"/>
                      <a:t>Favorable
54%</a:t>
                    </a:r>
                  </a:p>
                </c:rich>
              </c:tx>
              <c:showCatName val="1"/>
              <c:showPercent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400" b="1" dirty="0"/>
                      <a:t>Not favorable
46%</a:t>
                    </a:r>
                  </a:p>
                </c:rich>
              </c:tx>
              <c:showCatName val="1"/>
              <c:showPercent val="1"/>
            </c:dLbl>
            <c:txPr>
              <a:bodyPr/>
              <a:lstStyle/>
              <a:p>
                <a:pPr>
                  <a:defRPr sz="1800">
                    <a:solidFill>
                      <a:schemeClr val="bg2"/>
                    </a:solidFill>
                  </a:defRPr>
                </a:pPr>
                <a:endParaRPr lang="en-US"/>
              </a:p>
            </c:txPr>
            <c:showCatName val="1"/>
            <c:showPercent val="1"/>
          </c:dLbls>
          <c:cat>
            <c:strRef>
              <c:f>Sheet33!$D$23:$E$23</c:f>
              <c:strCache>
                <c:ptCount val="2"/>
                <c:pt idx="0">
                  <c:v>Favorable</c:v>
                </c:pt>
                <c:pt idx="1">
                  <c:v>Not favorable</c:v>
                </c:pt>
              </c:strCache>
            </c:strRef>
          </c:cat>
          <c:val>
            <c:numRef>
              <c:f>Sheet33!$D$24:$E$24</c:f>
              <c:numCache>
                <c:formatCode>0.0</c:formatCode>
                <c:ptCount val="2"/>
                <c:pt idx="0">
                  <c:v>39.815396534682726</c:v>
                </c:pt>
                <c:pt idx="1">
                  <c:v>34.058228021258294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spPr>
    <a:solidFill>
      <a:schemeClr val="tx1"/>
    </a:solidFill>
    <a:ln w="25400">
      <a:solidFill>
        <a:schemeClr val="accent3"/>
      </a:solidFill>
    </a:ln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lineChart>
        <c:grouping val="standard"/>
        <c:ser>
          <c:idx val="0"/>
          <c:order val="0"/>
          <c:tx>
            <c:strRef>
              <c:f>Sheet1!$C$11</c:f>
              <c:strCache>
                <c:ptCount val="1"/>
                <c:pt idx="0">
                  <c:v>Right track</c:v>
                </c:pt>
              </c:strCache>
            </c:strRef>
          </c:tx>
          <c:dLbls>
            <c:dLbl>
              <c:idx val="6"/>
              <c:layout>
                <c:manualLayout>
                  <c:x val="-9.0456793988996712E-3"/>
                  <c:y val="4.2780748663101602E-2"/>
                </c:manualLayout>
              </c:layout>
              <c:showVal val="1"/>
            </c:dLbl>
            <c:dLbl>
              <c:idx val="7"/>
              <c:layout>
                <c:manualLayout>
                  <c:x val="-2.1709630557359222E-2"/>
                  <c:y val="-3.9215686274509803E-2"/>
                </c:manualLayout>
              </c:layout>
              <c:showVal val="1"/>
            </c:dLbl>
            <c:showVal val="1"/>
          </c:dLbls>
          <c:cat>
            <c:strRef>
              <c:f>Sheet1!$B$12:$B$17</c:f>
              <c:strCache>
                <c:ptCount val="6"/>
                <c:pt idx="0">
                  <c:v>October, 2009</c:v>
                </c:pt>
                <c:pt idx="1">
                  <c:v>November, 2010</c:v>
                </c:pt>
                <c:pt idx="2">
                  <c:v>September, 2011</c:v>
                </c:pt>
                <c:pt idx="3">
                  <c:v>September, 2012</c:v>
                </c:pt>
                <c:pt idx="4">
                  <c:v>March, 2013</c:v>
                </c:pt>
                <c:pt idx="5">
                  <c:v>September, 2014</c:v>
                </c:pt>
              </c:strCache>
            </c:strRef>
          </c:cat>
          <c:val>
            <c:numRef>
              <c:f>Sheet1!$C$12:$C$17</c:f>
              <c:numCache>
                <c:formatCode>General</c:formatCode>
                <c:ptCount val="6"/>
                <c:pt idx="0">
                  <c:v>41.5</c:v>
                </c:pt>
                <c:pt idx="1">
                  <c:v>46.4</c:v>
                </c:pt>
                <c:pt idx="2" formatCode="0.0">
                  <c:v>45.241699196231735</c:v>
                </c:pt>
                <c:pt idx="3" formatCode="0.0">
                  <c:v>33.87420371380319</c:v>
                </c:pt>
                <c:pt idx="4" formatCode="0.0">
                  <c:v>36.801300218626501</c:v>
                </c:pt>
                <c:pt idx="5" formatCode="###0.0">
                  <c:v>35.096370049594178</c:v>
                </c:pt>
              </c:numCache>
            </c:numRef>
          </c:val>
        </c:ser>
        <c:ser>
          <c:idx val="1"/>
          <c:order val="1"/>
          <c:tx>
            <c:strRef>
              <c:f>Sheet1!$D$11</c:f>
              <c:strCache>
                <c:ptCount val="1"/>
                <c:pt idx="0">
                  <c:v>Wrong track</c:v>
                </c:pt>
              </c:strCache>
            </c:strRef>
          </c:tx>
          <c:dLbls>
            <c:dLbl>
              <c:idx val="6"/>
              <c:layout>
                <c:manualLayout>
                  <c:x val="-1.085481527867958E-2"/>
                  <c:y val="-4.2780748663101602E-2"/>
                </c:manualLayout>
              </c:layout>
              <c:showVal val="1"/>
            </c:dLbl>
            <c:dLbl>
              <c:idx val="7"/>
              <c:layout>
                <c:manualLayout>
                  <c:x val="5.4274076393397881E-3"/>
                  <c:y val="5.3475935828877004E-2"/>
                </c:manualLayout>
              </c:layout>
              <c:showVal val="1"/>
            </c:dLbl>
            <c:showVal val="1"/>
          </c:dLbls>
          <c:cat>
            <c:strRef>
              <c:f>Sheet1!$B$12:$B$17</c:f>
              <c:strCache>
                <c:ptCount val="6"/>
                <c:pt idx="0">
                  <c:v>October, 2009</c:v>
                </c:pt>
                <c:pt idx="1">
                  <c:v>November, 2010</c:v>
                </c:pt>
                <c:pt idx="2">
                  <c:v>September, 2011</c:v>
                </c:pt>
                <c:pt idx="3">
                  <c:v>September, 2012</c:v>
                </c:pt>
                <c:pt idx="4">
                  <c:v>March, 2013</c:v>
                </c:pt>
                <c:pt idx="5">
                  <c:v>September, 2014</c:v>
                </c:pt>
              </c:strCache>
            </c:strRef>
          </c:cat>
          <c:val>
            <c:numRef>
              <c:f>Sheet1!$D$12:$D$17</c:f>
              <c:numCache>
                <c:formatCode>General</c:formatCode>
                <c:ptCount val="6"/>
                <c:pt idx="0">
                  <c:v>24.5</c:v>
                </c:pt>
                <c:pt idx="1">
                  <c:v>21.5</c:v>
                </c:pt>
                <c:pt idx="2" formatCode="0.0">
                  <c:v>22.664353301310964</c:v>
                </c:pt>
                <c:pt idx="3" formatCode="0.0">
                  <c:v>32.544365145891078</c:v>
                </c:pt>
                <c:pt idx="4" formatCode="0.0">
                  <c:v>34.777219806622021</c:v>
                </c:pt>
                <c:pt idx="5" formatCode="###0.0">
                  <c:v>32.846624879756327</c:v>
                </c:pt>
              </c:numCache>
            </c:numRef>
          </c:val>
        </c:ser>
        <c:dLbls>
          <c:showVal val="1"/>
        </c:dLbls>
        <c:marker val="1"/>
        <c:axId val="68465408"/>
        <c:axId val="68466944"/>
      </c:lineChart>
      <c:catAx>
        <c:axId val="68465408"/>
        <c:scaling>
          <c:orientation val="minMax"/>
        </c:scaling>
        <c:axPos val="b"/>
        <c:majorTickMark val="none"/>
        <c:tickLblPos val="nextTo"/>
        <c:crossAx val="68466944"/>
        <c:crosses val="autoZero"/>
        <c:auto val="1"/>
        <c:lblAlgn val="ctr"/>
        <c:lblOffset val="100"/>
      </c:catAx>
      <c:valAx>
        <c:axId val="68466944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68465408"/>
        <c:crosses val="autoZero"/>
        <c:crossBetween val="between"/>
      </c:valAx>
    </c:plotArea>
    <c:legend>
      <c:legendPos val="t"/>
      <c:layout/>
    </c:legend>
    <c:plotVisOnly val="1"/>
  </c:chart>
  <c:spPr>
    <a:solidFill>
      <a:schemeClr val="lt1"/>
    </a:solidFill>
    <a:ln w="25400" cap="flat" cmpd="sng" algn="ctr">
      <a:solidFill>
        <a:schemeClr val="accent3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5"/>
  <c:chart>
    <c:autoTitleDeleted val="1"/>
    <c:plotArea>
      <c:layout/>
      <c:barChart>
        <c:barDir val="bar"/>
        <c:grouping val="clustered"/>
        <c:ser>
          <c:idx val="0"/>
          <c:order val="0"/>
          <c:cat>
            <c:strRef>
              <c:f>Sheet2!$A$2:$A$16</c:f>
              <c:strCache>
                <c:ptCount val="15"/>
                <c:pt idx="0">
                  <c:v>Montenegrin Orthodox Church</c:v>
                </c:pt>
                <c:pt idx="1">
                  <c:v>Political parties</c:v>
                </c:pt>
                <c:pt idx="2">
                  <c:v>NATO</c:v>
                </c:pt>
                <c:pt idx="3">
                  <c:v>Delegation of EU in Montenegro</c:v>
                </c:pt>
                <c:pt idx="4">
                  <c:v>NGO</c:v>
                </c:pt>
                <c:pt idx="5">
                  <c:v>Parliament of Montenegro</c:v>
                </c:pt>
                <c:pt idx="6">
                  <c:v>Judiciary</c:v>
                </c:pt>
                <c:pt idx="7">
                  <c:v>Government of Montenegro</c:v>
                </c:pt>
                <c:pt idx="8">
                  <c:v>EU</c:v>
                </c:pt>
                <c:pt idx="9">
                  <c:v>Police</c:v>
                </c:pt>
                <c:pt idx="10">
                  <c:v>President of Montenegro</c:v>
                </c:pt>
                <c:pt idx="11">
                  <c:v>Army of Montenegro</c:v>
                </c:pt>
                <c:pt idx="12">
                  <c:v>Serbian Orthodox Church</c:v>
                </c:pt>
                <c:pt idx="13">
                  <c:v>Educational system</c:v>
                </c:pt>
                <c:pt idx="14">
                  <c:v>Health system</c:v>
                </c:pt>
              </c:strCache>
            </c:strRef>
          </c:cat>
          <c:val>
            <c:numRef>
              <c:f>Sheet2!$B$2:$B$16</c:f>
              <c:numCache>
                <c:formatCode>###0.0</c:formatCode>
                <c:ptCount val="15"/>
                <c:pt idx="0">
                  <c:v>23.205843935929998</c:v>
                </c:pt>
                <c:pt idx="1">
                  <c:v>26.2</c:v>
                </c:pt>
                <c:pt idx="2">
                  <c:v>34.9</c:v>
                </c:pt>
                <c:pt idx="3">
                  <c:v>38.300000000000004</c:v>
                </c:pt>
                <c:pt idx="4">
                  <c:v>39.800000000000004</c:v>
                </c:pt>
                <c:pt idx="5">
                  <c:v>40.200000000000003</c:v>
                </c:pt>
                <c:pt idx="6">
                  <c:v>42.8</c:v>
                </c:pt>
                <c:pt idx="7">
                  <c:v>44.3</c:v>
                </c:pt>
                <c:pt idx="8">
                  <c:v>48.8</c:v>
                </c:pt>
                <c:pt idx="9">
                  <c:v>49.4</c:v>
                </c:pt>
                <c:pt idx="10">
                  <c:v>50.2</c:v>
                </c:pt>
                <c:pt idx="11">
                  <c:v>50.9</c:v>
                </c:pt>
                <c:pt idx="12">
                  <c:v>55.6</c:v>
                </c:pt>
                <c:pt idx="13">
                  <c:v>58.7</c:v>
                </c:pt>
                <c:pt idx="14">
                  <c:v>60.254729664396898</c:v>
                </c:pt>
              </c:numCache>
            </c:numRef>
          </c:val>
        </c:ser>
        <c:dLbls>
          <c:showVal val="1"/>
        </c:dLbls>
        <c:overlap val="-25"/>
        <c:axId val="79468800"/>
        <c:axId val="79470592"/>
      </c:barChart>
      <c:catAx>
        <c:axId val="79468800"/>
        <c:scaling>
          <c:orientation val="minMax"/>
        </c:scaling>
        <c:axPos val="l"/>
        <c:majorTickMark val="none"/>
        <c:tickLblPos val="nextTo"/>
        <c:crossAx val="79470592"/>
        <c:crosses val="autoZero"/>
        <c:auto val="1"/>
        <c:lblAlgn val="ctr"/>
        <c:lblOffset val="100"/>
      </c:catAx>
      <c:valAx>
        <c:axId val="79470592"/>
        <c:scaling>
          <c:orientation val="minMax"/>
        </c:scaling>
        <c:delete val="1"/>
        <c:axPos val="b"/>
        <c:numFmt formatCode="###0.0" sourceLinked="1"/>
        <c:tickLblPos val="none"/>
        <c:crossAx val="79468800"/>
        <c:crosses val="autoZero"/>
        <c:crossBetween val="between"/>
      </c:valAx>
    </c:plotArea>
    <c:plotVisOnly val="1"/>
  </c:chart>
  <c:spPr>
    <a:solidFill>
      <a:schemeClr val="lt1"/>
    </a:solidFill>
    <a:ln w="25400" cap="flat" cmpd="sng" algn="ctr">
      <a:solidFill>
        <a:schemeClr val="accent3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3.3792237549365202E-2"/>
          <c:y val="0.10274889277636361"/>
          <c:w val="0.88969246518711198"/>
          <c:h val="0.81012395264890813"/>
        </c:manualLayout>
      </c:layout>
      <c:pie3DChart>
        <c:varyColors val="1"/>
        <c:ser>
          <c:idx val="0"/>
          <c:order val="0"/>
          <c:explosion val="25"/>
          <c:dLbls>
            <c:txPr>
              <a:bodyPr/>
              <a:lstStyle/>
              <a:p>
                <a:pPr>
                  <a:defRPr sz="1600">
                    <a:solidFill>
                      <a:schemeClr val="bg2"/>
                    </a:solidFill>
                  </a:defRPr>
                </a:pPr>
                <a:endParaRPr lang="en-US"/>
              </a:p>
            </c:txPr>
            <c:showPercent val="1"/>
          </c:dLbls>
          <c:cat>
            <c:strRef>
              <c:f>Sheet16!$D$5:$D$7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I don't have specific opinion</c:v>
                </c:pt>
              </c:strCache>
            </c:strRef>
          </c:cat>
          <c:val>
            <c:numRef>
              <c:f>Sheet16!$E$5:$E$7</c:f>
              <c:numCache>
                <c:formatCode>###0.0</c:formatCode>
                <c:ptCount val="3"/>
                <c:pt idx="0">
                  <c:v>61.082294701825525</c:v>
                </c:pt>
                <c:pt idx="1">
                  <c:v>25.208062107235428</c:v>
                </c:pt>
                <c:pt idx="2">
                  <c:v>13.709643190939047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/>
      <c:txPr>
        <a:bodyPr/>
        <a:lstStyle/>
        <a:p>
          <a:pPr>
            <a:defRPr sz="1200">
              <a:solidFill>
                <a:schemeClr val="bg2"/>
              </a:solidFill>
            </a:defRPr>
          </a:pPr>
          <a:endParaRPr lang="en-US"/>
        </a:p>
      </c:txPr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layout/>
    </c:title>
    <c:plotArea>
      <c:layout>
        <c:manualLayout>
          <c:layoutTarget val="inner"/>
          <c:xMode val="edge"/>
          <c:yMode val="edge"/>
          <c:x val="1.5520228735064708E-2"/>
          <c:y val="0.3123029551144032"/>
          <c:w val="0.96895954252987182"/>
          <c:h val="0.60406686018938061"/>
        </c:manualLayout>
      </c:layout>
      <c:lineChart>
        <c:grouping val="standard"/>
        <c:ser>
          <c:idx val="0"/>
          <c:order val="0"/>
          <c:tx>
            <c:strRef>
              <c:f>Sheet16!$N$5</c:f>
              <c:strCache>
                <c:ptCount val="1"/>
              </c:strCache>
            </c:strRef>
          </c:tx>
          <c:dLbls>
            <c:txPr>
              <a:bodyPr/>
              <a:lstStyle/>
              <a:p>
                <a:pPr>
                  <a:defRPr sz="1400">
                    <a:solidFill>
                      <a:schemeClr val="bg2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Sheet16!$O$4:$X$4</c:f>
              <c:strCache>
                <c:ptCount val="10"/>
                <c:pt idx="0">
                  <c:v>Oct. ’07.</c:v>
                </c:pt>
                <c:pt idx="1">
                  <c:v>Feb ’08.</c:v>
                </c:pt>
                <c:pt idx="2">
                  <c:v>Oct ’09.</c:v>
                </c:pt>
                <c:pt idx="3">
                  <c:v>Oct ’10.</c:v>
                </c:pt>
                <c:pt idx="4">
                  <c:v>Sep'11</c:v>
                </c:pt>
                <c:pt idx="5">
                  <c:v>Dec'11</c:v>
                </c:pt>
                <c:pt idx="6">
                  <c:v>July'12</c:v>
                </c:pt>
                <c:pt idx="7">
                  <c:v>Sept'12</c:v>
                </c:pt>
                <c:pt idx="8">
                  <c:v>Mar'13</c:v>
                </c:pt>
                <c:pt idx="9">
                  <c:v>Sep'14</c:v>
                </c:pt>
              </c:strCache>
            </c:strRef>
          </c:cat>
          <c:val>
            <c:numRef>
              <c:f>Sheet16!$O$5:$X$5</c:f>
              <c:numCache>
                <c:formatCode>General</c:formatCode>
                <c:ptCount val="10"/>
                <c:pt idx="0">
                  <c:v>72.400000000000006</c:v>
                </c:pt>
                <c:pt idx="1">
                  <c:v>72.8</c:v>
                </c:pt>
                <c:pt idx="2">
                  <c:v>76.099999999999994</c:v>
                </c:pt>
                <c:pt idx="3">
                  <c:v>70.400000000000006</c:v>
                </c:pt>
                <c:pt idx="4">
                  <c:v>62.3</c:v>
                </c:pt>
                <c:pt idx="5">
                  <c:v>70.400000000000006</c:v>
                </c:pt>
                <c:pt idx="6">
                  <c:v>65.5</c:v>
                </c:pt>
                <c:pt idx="7" formatCode="0.0">
                  <c:v>59.926186310317782</c:v>
                </c:pt>
                <c:pt idx="8" formatCode="0.0">
                  <c:v>60.869125108486863</c:v>
                </c:pt>
                <c:pt idx="9">
                  <c:v>61.1</c:v>
                </c:pt>
              </c:numCache>
            </c:numRef>
          </c:val>
        </c:ser>
        <c:dLbls>
          <c:showVal val="1"/>
        </c:dLbls>
        <c:marker val="1"/>
        <c:axId val="80225792"/>
        <c:axId val="80227328"/>
      </c:lineChart>
      <c:catAx>
        <c:axId val="80225792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050">
                <a:solidFill>
                  <a:schemeClr val="bg2"/>
                </a:solidFill>
              </a:defRPr>
            </a:pPr>
            <a:endParaRPr lang="en-US"/>
          </a:p>
        </c:txPr>
        <c:crossAx val="80227328"/>
        <c:crosses val="autoZero"/>
        <c:auto val="1"/>
        <c:lblAlgn val="ctr"/>
        <c:lblOffset val="100"/>
      </c:catAx>
      <c:valAx>
        <c:axId val="80227328"/>
        <c:scaling>
          <c:orientation val="minMax"/>
        </c:scaling>
        <c:delete val="1"/>
        <c:axPos val="l"/>
        <c:numFmt formatCode="General" sourceLinked="1"/>
        <c:tickLblPos val="none"/>
        <c:crossAx val="80225792"/>
        <c:crosses val="autoZero"/>
        <c:crossBetween val="between"/>
      </c:valAx>
    </c:plotArea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showPercent val="1"/>
          </c:dLbls>
          <c:cat>
            <c:strRef>
              <c:f>Sheet17!$C$4:$C$6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I don't have an attitude</c:v>
                </c:pt>
              </c:strCache>
            </c:strRef>
          </c:cat>
          <c:val>
            <c:numRef>
              <c:f>Sheet17!$D$4:$D$6</c:f>
              <c:numCache>
                <c:formatCode>###0.0</c:formatCode>
                <c:ptCount val="3"/>
                <c:pt idx="0">
                  <c:v>35.409094534283668</c:v>
                </c:pt>
                <c:pt idx="1">
                  <c:v>44.527507504798145</c:v>
                </c:pt>
                <c:pt idx="2">
                  <c:v>20.063397960918142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/>
      <c:txPr>
        <a:bodyPr/>
        <a:lstStyle/>
        <a:p>
          <a:pPr rtl="0">
            <a:defRPr sz="1400"/>
          </a:pPr>
          <a:endParaRPr lang="en-US"/>
        </a:p>
      </c:txPr>
    </c:legend>
    <c:plotVisOnly val="1"/>
  </c:chart>
  <c:spPr>
    <a:solidFill>
      <a:schemeClr val="lt1"/>
    </a:solidFill>
    <a:ln w="25400" cap="flat" cmpd="sng" algn="ctr">
      <a:solidFill>
        <a:schemeClr val="accent3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lineChart>
        <c:grouping val="standard"/>
        <c:ser>
          <c:idx val="0"/>
          <c:order val="0"/>
          <c:tx>
            <c:strRef>
              <c:f>Sheet17!$O$5</c:f>
              <c:strCache>
                <c:ptCount val="1"/>
                <c:pt idx="0">
                  <c:v>YES</c:v>
                </c:pt>
              </c:strCache>
            </c:strRef>
          </c:tx>
          <c:dLbls>
            <c:txPr>
              <a:bodyPr/>
              <a:lstStyle/>
              <a:p>
                <a:pPr>
                  <a:defRPr sz="1200">
                    <a:solidFill>
                      <a:schemeClr val="bg2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Sheet17!$P$4:$X$4</c:f>
              <c:strCache>
                <c:ptCount val="9"/>
                <c:pt idx="0">
                  <c:v>Nov ’08.</c:v>
                </c:pt>
                <c:pt idx="1">
                  <c:v>Oct ’ 09.</c:v>
                </c:pt>
                <c:pt idx="2">
                  <c:v>Oct' 010</c:v>
                </c:pt>
                <c:pt idx="3">
                  <c:v>Sep'11</c:v>
                </c:pt>
                <c:pt idx="4">
                  <c:v>Dec'11</c:v>
                </c:pt>
                <c:pt idx="5">
                  <c:v>July'12</c:v>
                </c:pt>
                <c:pt idx="6">
                  <c:v>Sept'12</c:v>
                </c:pt>
                <c:pt idx="7">
                  <c:v>Marc'2013</c:v>
                </c:pt>
                <c:pt idx="8">
                  <c:v>Sept '1014</c:v>
                </c:pt>
              </c:strCache>
            </c:strRef>
          </c:cat>
          <c:val>
            <c:numRef>
              <c:f>Sheet17!$P$5:$X$5</c:f>
              <c:numCache>
                <c:formatCode>General</c:formatCode>
                <c:ptCount val="9"/>
                <c:pt idx="0">
                  <c:v>26.9</c:v>
                </c:pt>
                <c:pt idx="1">
                  <c:v>31.2</c:v>
                </c:pt>
                <c:pt idx="2">
                  <c:v>32.6</c:v>
                </c:pt>
                <c:pt idx="3" formatCode="0.0">
                  <c:v>30.937230663910476</c:v>
                </c:pt>
                <c:pt idx="4" formatCode="####.0">
                  <c:v>38.286615623579607</c:v>
                </c:pt>
                <c:pt idx="5">
                  <c:v>37.300000000000004</c:v>
                </c:pt>
                <c:pt idx="6" formatCode="0.0">
                  <c:v>36.798405841983509</c:v>
                </c:pt>
                <c:pt idx="7" formatCode="0.0">
                  <c:v>30.971637230553039</c:v>
                </c:pt>
                <c:pt idx="8" formatCode="###0.0">
                  <c:v>35.409094534283668</c:v>
                </c:pt>
              </c:numCache>
            </c:numRef>
          </c:val>
        </c:ser>
        <c:ser>
          <c:idx val="1"/>
          <c:order val="1"/>
          <c:tx>
            <c:strRef>
              <c:f>Sheet17!$O$6</c:f>
              <c:strCache>
                <c:ptCount val="1"/>
                <c:pt idx="0">
                  <c:v>NO</c:v>
                </c:pt>
              </c:strCache>
            </c:strRef>
          </c:tx>
          <c:dLbls>
            <c:txPr>
              <a:bodyPr/>
              <a:lstStyle/>
              <a:p>
                <a:pPr>
                  <a:defRPr sz="1200">
                    <a:solidFill>
                      <a:schemeClr val="bg2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Sheet17!$P$4:$X$4</c:f>
              <c:strCache>
                <c:ptCount val="9"/>
                <c:pt idx="0">
                  <c:v>Nov ’08.</c:v>
                </c:pt>
                <c:pt idx="1">
                  <c:v>Oct ’ 09.</c:v>
                </c:pt>
                <c:pt idx="2">
                  <c:v>Oct' 010</c:v>
                </c:pt>
                <c:pt idx="3">
                  <c:v>Sep'11</c:v>
                </c:pt>
                <c:pt idx="4">
                  <c:v>Dec'11</c:v>
                </c:pt>
                <c:pt idx="5">
                  <c:v>July'12</c:v>
                </c:pt>
                <c:pt idx="6">
                  <c:v>Sept'12</c:v>
                </c:pt>
                <c:pt idx="7">
                  <c:v>Marc'2013</c:v>
                </c:pt>
                <c:pt idx="8">
                  <c:v>Sept '1014</c:v>
                </c:pt>
              </c:strCache>
            </c:strRef>
          </c:cat>
          <c:val>
            <c:numRef>
              <c:f>Sheet17!$P$6:$X$6</c:f>
              <c:numCache>
                <c:formatCode>General</c:formatCode>
                <c:ptCount val="9"/>
                <c:pt idx="0">
                  <c:v>46.9</c:v>
                </c:pt>
                <c:pt idx="1">
                  <c:v>44</c:v>
                </c:pt>
                <c:pt idx="2">
                  <c:v>39.700000000000003</c:v>
                </c:pt>
                <c:pt idx="3" formatCode="0.0">
                  <c:v>39.547991912102923</c:v>
                </c:pt>
                <c:pt idx="4" formatCode="####.0">
                  <c:v>36.100714042185025</c:v>
                </c:pt>
                <c:pt idx="5">
                  <c:v>42.4</c:v>
                </c:pt>
                <c:pt idx="6" formatCode="0.0">
                  <c:v>38.364805667212508</c:v>
                </c:pt>
                <c:pt idx="7" formatCode="0.0">
                  <c:v>52.050927055176544</c:v>
                </c:pt>
                <c:pt idx="8" formatCode="###0.0">
                  <c:v>44.527507504798145</c:v>
                </c:pt>
              </c:numCache>
            </c:numRef>
          </c:val>
        </c:ser>
        <c:dLbls>
          <c:showVal val="1"/>
        </c:dLbls>
        <c:marker val="1"/>
        <c:axId val="79682176"/>
        <c:axId val="80355712"/>
      </c:lineChart>
      <c:catAx>
        <c:axId val="79682176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200">
                <a:solidFill>
                  <a:schemeClr val="bg2"/>
                </a:solidFill>
              </a:defRPr>
            </a:pPr>
            <a:endParaRPr lang="en-US"/>
          </a:p>
        </c:txPr>
        <c:crossAx val="80355712"/>
        <c:crosses val="autoZero"/>
        <c:auto val="1"/>
        <c:lblAlgn val="ctr"/>
        <c:lblOffset val="100"/>
      </c:catAx>
      <c:valAx>
        <c:axId val="80355712"/>
        <c:scaling>
          <c:orientation val="minMax"/>
        </c:scaling>
        <c:delete val="1"/>
        <c:axPos val="l"/>
        <c:numFmt formatCode="General" sourceLinked="1"/>
        <c:tickLblPos val="none"/>
        <c:crossAx val="79682176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1200">
              <a:solidFill>
                <a:schemeClr val="bg2"/>
              </a:solidFill>
            </a:defRPr>
          </a:pPr>
          <a:endParaRPr lang="en-US"/>
        </a:p>
      </c:txPr>
    </c:legend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5"/>
  <c:chart>
    <c:plotArea>
      <c:layout/>
      <c:barChart>
        <c:barDir val="bar"/>
        <c:grouping val="clustered"/>
        <c:ser>
          <c:idx val="0"/>
          <c:order val="0"/>
          <c:dLbls>
            <c:showVal val="1"/>
          </c:dLbls>
          <c:cat>
            <c:strRef>
              <c:f>Sheet37!$B$12:$B$29</c:f>
              <c:strCache>
                <c:ptCount val="18"/>
                <c:pt idx="0">
                  <c:v>Man</c:v>
                </c:pt>
                <c:pt idx="1">
                  <c:v>Woman</c:v>
                </c:pt>
                <c:pt idx="2">
                  <c:v>Elementary school or less</c:v>
                </c:pt>
                <c:pt idx="3">
                  <c:v>Secondary school education - III level</c:v>
                </c:pt>
                <c:pt idx="4">
                  <c:v>Secondary school education - IV level</c:v>
                </c:pt>
                <c:pt idx="5">
                  <c:v>High school</c:v>
                </c:pt>
                <c:pt idx="6">
                  <c:v>Faculty</c:v>
                </c:pt>
                <c:pt idx="7">
                  <c:v>Public sector</c:v>
                </c:pt>
                <c:pt idx="8">
                  <c:v>Private sector</c:v>
                </c:pt>
                <c:pt idx="9">
                  <c:v>Self-employed</c:v>
                </c:pt>
                <c:pt idx="10">
                  <c:v>Unemployed</c:v>
                </c:pt>
                <c:pt idx="11">
                  <c:v>Age: 18-34</c:v>
                </c:pt>
                <c:pt idx="12">
                  <c:v>Age: 35-54</c:v>
                </c:pt>
                <c:pt idx="13">
                  <c:v>Age: 55+</c:v>
                </c:pt>
                <c:pt idx="14">
                  <c:v>Montenegrin</c:v>
                </c:pt>
                <c:pt idx="15">
                  <c:v>Serb</c:v>
                </c:pt>
                <c:pt idx="16">
                  <c:v>Bosniak/Muslim</c:v>
                </c:pt>
                <c:pt idx="17">
                  <c:v>Albanian </c:v>
                </c:pt>
              </c:strCache>
            </c:strRef>
          </c:cat>
          <c:val>
            <c:numRef>
              <c:f>Sheet37!$C$12:$C$29</c:f>
              <c:numCache>
                <c:formatCode>General</c:formatCode>
                <c:ptCount val="18"/>
                <c:pt idx="0">
                  <c:v>36.4</c:v>
                </c:pt>
                <c:pt idx="1">
                  <c:v>31.5</c:v>
                </c:pt>
                <c:pt idx="2">
                  <c:v>40.4</c:v>
                </c:pt>
                <c:pt idx="3">
                  <c:v>30.5</c:v>
                </c:pt>
                <c:pt idx="4">
                  <c:v>33.200000000000003</c:v>
                </c:pt>
                <c:pt idx="5">
                  <c:v>33.300000000000004</c:v>
                </c:pt>
                <c:pt idx="6">
                  <c:v>36.5</c:v>
                </c:pt>
                <c:pt idx="7">
                  <c:v>45.5</c:v>
                </c:pt>
                <c:pt idx="8">
                  <c:v>32.9</c:v>
                </c:pt>
                <c:pt idx="9">
                  <c:v>38.300000000000004</c:v>
                </c:pt>
                <c:pt idx="10">
                  <c:v>28.4</c:v>
                </c:pt>
                <c:pt idx="11">
                  <c:v>30.4</c:v>
                </c:pt>
                <c:pt idx="12">
                  <c:v>36</c:v>
                </c:pt>
                <c:pt idx="13">
                  <c:v>34.9</c:v>
                </c:pt>
                <c:pt idx="14">
                  <c:v>39.800000000000004</c:v>
                </c:pt>
                <c:pt idx="15">
                  <c:v>9.3000000000000007</c:v>
                </c:pt>
                <c:pt idx="16">
                  <c:v>53.8</c:v>
                </c:pt>
                <c:pt idx="17">
                  <c:v>75.900000000000006</c:v>
                </c:pt>
              </c:numCache>
            </c:numRef>
          </c:val>
        </c:ser>
        <c:axId val="80375808"/>
        <c:axId val="80377344"/>
      </c:barChart>
      <c:catAx>
        <c:axId val="80375808"/>
        <c:scaling>
          <c:orientation val="minMax"/>
        </c:scaling>
        <c:axPos val="l"/>
        <c:tickLblPos val="nextTo"/>
        <c:crossAx val="80377344"/>
        <c:crosses val="autoZero"/>
        <c:auto val="1"/>
        <c:lblAlgn val="ctr"/>
        <c:lblOffset val="100"/>
      </c:catAx>
      <c:valAx>
        <c:axId val="80377344"/>
        <c:scaling>
          <c:orientation val="minMax"/>
        </c:scaling>
        <c:delete val="1"/>
        <c:axPos val="b"/>
        <c:numFmt formatCode="General" sourceLinked="1"/>
        <c:tickLblPos val="none"/>
        <c:crossAx val="80375808"/>
        <c:crosses val="autoZero"/>
        <c:crossBetween val="between"/>
      </c:valAx>
    </c:plotArea>
    <c:plotVisOnly val="1"/>
  </c:chart>
  <c:spPr>
    <a:solidFill>
      <a:sysClr val="window" lastClr="FFFFFF"/>
    </a:solidFill>
    <a:ln w="25400">
      <a:solidFill>
        <a:srgbClr val="EB641B"/>
      </a:solidFill>
    </a:ln>
  </c:spPr>
  <c:txPr>
    <a:bodyPr/>
    <a:lstStyle/>
    <a:p>
      <a:pPr>
        <a:defRPr sz="1000" b="1">
          <a:solidFill>
            <a:schemeClr val="bg1"/>
          </a:solidFill>
        </a:defRPr>
      </a:pPr>
      <a:endParaRPr lang="en-US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2.2494887525562408E-2"/>
          <c:y val="0.12957157784743992"/>
          <c:w val="0.9330583063620117"/>
          <c:h val="0.67623133315232165"/>
        </c:manualLayout>
      </c:layout>
      <c:barChart>
        <c:barDir val="col"/>
        <c:grouping val="clustered"/>
        <c:ser>
          <c:idx val="0"/>
          <c:order val="0"/>
          <c:tx>
            <c:strRef>
              <c:f>Sheet20!$B$5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rgbClr val="2DA2BF"/>
            </a:solidFill>
          </c:spPr>
          <c:dLbls>
            <c:numFmt formatCode="#,##0.0" sourceLinked="0"/>
            <c:spPr>
              <a:solidFill>
                <a:sysClr val="window" lastClr="FFFFFF"/>
              </a:solidFill>
            </c:spPr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Val val="1"/>
          </c:dLbls>
          <c:cat>
            <c:strRef>
              <c:f>Sheet20!$C$4:$G$4</c:f>
              <c:strCache>
                <c:ptCount val="5"/>
                <c:pt idx="0">
                  <c:v>Elementary school or less</c:v>
                </c:pt>
                <c:pt idx="1">
                  <c:v>Secondary school education - III level</c:v>
                </c:pt>
                <c:pt idx="2">
                  <c:v>Secondary school education - IV level</c:v>
                </c:pt>
                <c:pt idx="3">
                  <c:v>High school</c:v>
                </c:pt>
                <c:pt idx="4">
                  <c:v>Faculty</c:v>
                </c:pt>
              </c:strCache>
            </c:strRef>
          </c:cat>
          <c:val>
            <c:numRef>
              <c:f>Sheet20!$C$5:$G$5</c:f>
              <c:numCache>
                <c:formatCode>General</c:formatCode>
                <c:ptCount val="5"/>
                <c:pt idx="0">
                  <c:v>40.4</c:v>
                </c:pt>
                <c:pt idx="1">
                  <c:v>30.5</c:v>
                </c:pt>
                <c:pt idx="2">
                  <c:v>33.200000000000003</c:v>
                </c:pt>
                <c:pt idx="3">
                  <c:v>33.300000000000004</c:v>
                </c:pt>
                <c:pt idx="4">
                  <c:v>36.5</c:v>
                </c:pt>
              </c:numCache>
            </c:numRef>
          </c:val>
        </c:ser>
        <c:ser>
          <c:idx val="1"/>
          <c:order val="1"/>
          <c:tx>
            <c:strRef>
              <c:f>Sheet20!$B$6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rgbClr val="DA1F28"/>
            </a:solidFill>
          </c:spPr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Val val="1"/>
          </c:dLbls>
          <c:cat>
            <c:strRef>
              <c:f>Sheet20!$C$4:$G$4</c:f>
              <c:strCache>
                <c:ptCount val="5"/>
                <c:pt idx="0">
                  <c:v>Elementary school or less</c:v>
                </c:pt>
                <c:pt idx="1">
                  <c:v>Secondary school education - III level</c:v>
                </c:pt>
                <c:pt idx="2">
                  <c:v>Secondary school education - IV level</c:v>
                </c:pt>
                <c:pt idx="3">
                  <c:v>High school</c:v>
                </c:pt>
                <c:pt idx="4">
                  <c:v>Faculty</c:v>
                </c:pt>
              </c:strCache>
            </c:strRef>
          </c:cat>
          <c:val>
            <c:numRef>
              <c:f>Sheet20!$C$6:$G$6</c:f>
              <c:numCache>
                <c:formatCode>General</c:formatCode>
                <c:ptCount val="5"/>
                <c:pt idx="0">
                  <c:v>41.2</c:v>
                </c:pt>
                <c:pt idx="1">
                  <c:v>44.5</c:v>
                </c:pt>
                <c:pt idx="2">
                  <c:v>47.6</c:v>
                </c:pt>
                <c:pt idx="3">
                  <c:v>55.9</c:v>
                </c:pt>
                <c:pt idx="4">
                  <c:v>44</c:v>
                </c:pt>
              </c:numCache>
            </c:numRef>
          </c:val>
        </c:ser>
        <c:ser>
          <c:idx val="2"/>
          <c:order val="2"/>
          <c:tx>
            <c:strRef>
              <c:f>Sheet20!$B$7</c:f>
              <c:strCache>
                <c:ptCount val="1"/>
                <c:pt idx="0">
                  <c:v>I don't have an atitude</c:v>
                </c:pt>
              </c:strCache>
            </c:strRef>
          </c:tx>
          <c:spPr>
            <a:solidFill>
              <a:srgbClr val="EB641B"/>
            </a:solidFill>
          </c:spPr>
          <c:dLbls>
            <c:numFmt formatCode="General" sourceLinked="0"/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Val val="1"/>
          </c:dLbls>
          <c:cat>
            <c:strRef>
              <c:f>Sheet20!$C$4:$G$4</c:f>
              <c:strCache>
                <c:ptCount val="5"/>
                <c:pt idx="0">
                  <c:v>Elementary school or less</c:v>
                </c:pt>
                <c:pt idx="1">
                  <c:v>Secondary school education - III level</c:v>
                </c:pt>
                <c:pt idx="2">
                  <c:v>Secondary school education - IV level</c:v>
                </c:pt>
                <c:pt idx="3">
                  <c:v>High school</c:v>
                </c:pt>
                <c:pt idx="4">
                  <c:v>Faculty</c:v>
                </c:pt>
              </c:strCache>
            </c:strRef>
          </c:cat>
          <c:val>
            <c:numRef>
              <c:f>Sheet20!$C$7:$G$7</c:f>
              <c:numCache>
                <c:formatCode>General</c:formatCode>
                <c:ptCount val="5"/>
                <c:pt idx="0">
                  <c:v>18.399999999999999</c:v>
                </c:pt>
                <c:pt idx="1">
                  <c:v>25</c:v>
                </c:pt>
                <c:pt idx="2">
                  <c:v>19.2</c:v>
                </c:pt>
                <c:pt idx="3">
                  <c:v>10.8</c:v>
                </c:pt>
                <c:pt idx="4">
                  <c:v>19.5</c:v>
                </c:pt>
              </c:numCache>
            </c:numRef>
          </c:val>
        </c:ser>
        <c:gapWidth val="141"/>
        <c:overlap val="-10"/>
        <c:axId val="80489856"/>
        <c:axId val="80499840"/>
      </c:barChart>
      <c:catAx>
        <c:axId val="80489856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80499840"/>
        <c:crosses val="autoZero"/>
        <c:auto val="1"/>
        <c:lblAlgn val="ctr"/>
        <c:lblOffset val="100"/>
      </c:catAx>
      <c:valAx>
        <c:axId val="80499840"/>
        <c:scaling>
          <c:orientation val="minMax"/>
        </c:scaling>
        <c:delete val="1"/>
        <c:axPos val="l"/>
        <c:numFmt formatCode="General" sourceLinked="1"/>
        <c:tickLblPos val="none"/>
        <c:crossAx val="80489856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28847842442457672"/>
          <c:y val="2.092497058557343E-3"/>
          <c:w val="0.40390127217833494"/>
          <c:h val="0.12747866724485804"/>
        </c:manualLayout>
      </c:layout>
      <c:txPr>
        <a:bodyPr/>
        <a:lstStyle/>
        <a:p>
          <a:pPr>
            <a:defRPr sz="1400" b="0">
              <a:latin typeface="+mn-lt"/>
            </a:defRPr>
          </a:pPr>
          <a:endParaRPr lang="en-US"/>
        </a:p>
      </c:txPr>
    </c:legend>
    <c:plotVisOnly val="1"/>
  </c:chart>
  <c:spPr>
    <a:solidFill>
      <a:sysClr val="window" lastClr="FFFFFF"/>
    </a:solidFill>
    <a:ln w="25400">
      <a:solidFill>
        <a:srgbClr val="EB641B"/>
      </a:solidFill>
    </a:ln>
  </c:spPr>
  <c:externalData r:id="rId2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 i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9138" y="0"/>
            <a:ext cx="4435475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 i="0">
                <a:latin typeface="Arial" charset="0"/>
              </a:defRPr>
            </a:lvl1pPr>
          </a:lstStyle>
          <a:p>
            <a:pPr>
              <a:defRPr/>
            </a:pPr>
            <a:fld id="{1D4C26FA-DB03-4620-8886-8A7FFAA1D73D}" type="datetime1">
              <a:rPr lang="en-GB"/>
              <a:pPr>
                <a:defRPr/>
              </a:pPr>
              <a:t>07/10/2014</a:t>
            </a:fld>
            <a:endParaRPr lang="en-GB"/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05600"/>
            <a:ext cx="4435475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 i="0">
                <a:latin typeface="Arial" charset="0"/>
              </a:defRPr>
            </a:lvl1pPr>
          </a:lstStyle>
          <a:p>
            <a:pPr>
              <a:defRPr/>
            </a:pPr>
            <a:r>
              <a:rPr lang="en-GB"/>
              <a:t>CEDEM</a:t>
            </a:r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9138" y="6705600"/>
            <a:ext cx="4435475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 i="0">
                <a:latin typeface="Arial" charset="0"/>
              </a:defRPr>
            </a:lvl1pPr>
          </a:lstStyle>
          <a:p>
            <a:pPr>
              <a:defRPr/>
            </a:pPr>
            <a:fld id="{59F18597-1EB5-469F-B6D5-8D6510B2849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 i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799138" y="0"/>
            <a:ext cx="4435475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 i="0">
                <a:latin typeface="Arial" charset="0"/>
              </a:defRPr>
            </a:lvl1pPr>
          </a:lstStyle>
          <a:p>
            <a:pPr>
              <a:defRPr/>
            </a:pPr>
            <a:fld id="{0E335F80-B0F2-42F2-96F2-8EA93644F388}" type="datetime1">
              <a:rPr lang="en-GB"/>
              <a:pPr>
                <a:defRPr/>
              </a:pPr>
              <a:t>07/10/2014</a:t>
            </a:fld>
            <a:endParaRPr lang="en-GB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28988" y="552450"/>
            <a:ext cx="3575050" cy="26812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65250" y="3392488"/>
            <a:ext cx="7504113" cy="3154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05600"/>
            <a:ext cx="4435475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 i="0">
                <a:latin typeface="Arial" charset="0"/>
              </a:defRPr>
            </a:lvl1pPr>
          </a:lstStyle>
          <a:p>
            <a:pPr>
              <a:defRPr/>
            </a:pPr>
            <a:r>
              <a:rPr lang="en-GB"/>
              <a:t>CEDEM</a:t>
            </a:r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799138" y="6705600"/>
            <a:ext cx="4435475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 i="0">
                <a:latin typeface="Arial" charset="0"/>
              </a:defRPr>
            </a:lvl1pPr>
          </a:lstStyle>
          <a:p>
            <a:pPr>
              <a:defRPr/>
            </a:pPr>
            <a:fld id="{D2E1CEA7-22C3-4B6D-BAFE-3C3E7C5F219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7DB6D820-6958-48A3-8D80-BDBDA59BE007}" type="datetime1">
              <a:rPr lang="en-GB" smtClean="0"/>
              <a:pPr/>
              <a:t>07/10/2014</a:t>
            </a:fld>
            <a:endParaRPr lang="en-GB" smtClean="0"/>
          </a:p>
        </p:txBody>
      </p:sp>
      <p:sp>
        <p:nvSpPr>
          <p:cNvPr id="2048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GB" smtClean="0"/>
              <a:t>CEDEM</a:t>
            </a:r>
          </a:p>
        </p:txBody>
      </p:sp>
      <p:sp>
        <p:nvSpPr>
          <p:cNvPr id="20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A754AA42-7EFE-4409-BFAB-1E529E6D911B}" type="datetime1">
              <a:rPr lang="en-GB" smtClean="0"/>
              <a:pPr/>
              <a:t>07/10/2014</a:t>
            </a:fld>
            <a:endParaRPr lang="en-GB" smtClean="0"/>
          </a:p>
        </p:txBody>
      </p:sp>
      <p:sp>
        <p:nvSpPr>
          <p:cNvPr id="2150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GB" smtClean="0"/>
              <a:t>CEDEM</a:t>
            </a:r>
          </a:p>
        </p:txBody>
      </p:sp>
      <p:sp>
        <p:nvSpPr>
          <p:cNvPr id="215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7E764FC0-315E-48CD-A006-19D52461AE51}" type="datetime1">
              <a:rPr lang="en-GB" smtClean="0"/>
              <a:pPr/>
              <a:t>07/10/2014</a:t>
            </a:fld>
            <a:endParaRPr lang="en-GB" smtClean="0"/>
          </a:p>
        </p:txBody>
      </p:sp>
      <p:sp>
        <p:nvSpPr>
          <p:cNvPr id="2253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GB" smtClean="0"/>
              <a:t>CEDEM</a:t>
            </a:r>
          </a:p>
        </p:txBody>
      </p:sp>
      <p:sp>
        <p:nvSpPr>
          <p:cNvPr id="225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BE6CED7A-5C0A-42FF-95FE-B98A979D8A1E}" type="datetime1">
              <a:rPr lang="en-GB" smtClean="0"/>
              <a:pPr/>
              <a:t>07/10/2014</a:t>
            </a:fld>
            <a:endParaRPr lang="en-GB" smtClean="0"/>
          </a:p>
        </p:txBody>
      </p:sp>
      <p:sp>
        <p:nvSpPr>
          <p:cNvPr id="2355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GB" smtClean="0"/>
              <a:t>CEDEM</a:t>
            </a:r>
          </a:p>
        </p:txBody>
      </p:sp>
      <p:sp>
        <p:nvSpPr>
          <p:cNvPr id="235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82C3B9C8-61A1-4D1C-92AC-757113B34486}" type="datetime1">
              <a:rPr lang="en-GB" smtClean="0"/>
              <a:pPr/>
              <a:t>07/10/2014</a:t>
            </a:fld>
            <a:endParaRPr lang="en-GB" smtClean="0"/>
          </a:p>
        </p:txBody>
      </p:sp>
      <p:sp>
        <p:nvSpPr>
          <p:cNvPr id="2457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GB" smtClean="0"/>
              <a:t>CEDEM</a:t>
            </a: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FCB76538-30F7-4471-B448-714E1BD1C793}" type="datetime1">
              <a:rPr lang="en-GB" smtClean="0"/>
              <a:pPr/>
              <a:t>07/10/2014</a:t>
            </a:fld>
            <a:endParaRPr lang="en-GB" smtClean="0"/>
          </a:p>
        </p:txBody>
      </p:sp>
      <p:sp>
        <p:nvSpPr>
          <p:cNvPr id="2560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GB" smtClean="0"/>
              <a:t>CEDEM</a:t>
            </a:r>
          </a:p>
        </p:txBody>
      </p:sp>
      <p:sp>
        <p:nvSpPr>
          <p:cNvPr id="2560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32B335C0-D4C9-434C-86F2-BCA18E43DE8A}" type="datetime1">
              <a:rPr lang="en-GB" smtClean="0"/>
              <a:pPr/>
              <a:t>07/10/2014</a:t>
            </a:fld>
            <a:endParaRPr lang="en-GB" smtClean="0"/>
          </a:p>
        </p:txBody>
      </p:sp>
      <p:sp>
        <p:nvSpPr>
          <p:cNvPr id="2662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GB" smtClean="0"/>
              <a:t>CEDEM</a:t>
            </a:r>
          </a:p>
        </p:txBody>
      </p:sp>
      <p:sp>
        <p:nvSpPr>
          <p:cNvPr id="2662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03040F-BD23-4D8D-92F4-386128002C56}" type="datetime1">
              <a:rPr lang="en-US"/>
              <a:pPr>
                <a:defRPr/>
              </a:pPr>
              <a:t>10/7/2014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CEDEM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4CC2B7-8174-48A0-9469-B9E04742F5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AB8E7-9184-4BE0-88E6-D8524897DF92}" type="datetime1">
              <a:rPr lang="en-US"/>
              <a:pPr>
                <a:defRPr/>
              </a:pPr>
              <a:t>10/7/2014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CEDEM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49EA4E-89B7-40F2-9355-782C7C57FA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2DDA95-5CD6-4D5C-8DE9-72EB7812EA6E}" type="datetime1">
              <a:rPr lang="en-US"/>
              <a:pPr>
                <a:defRPr/>
              </a:pPr>
              <a:t>10/7/2014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CEDEM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D167F9-E63F-4011-99F1-1E919ACC85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562E75-4DD6-4554-B577-BA3FFDB49D5C}" type="datetime1">
              <a:rPr lang="en-US"/>
              <a:pPr>
                <a:defRPr/>
              </a:pPr>
              <a:t>10/7/2014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CEDEM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772D22-EB75-48BA-B38B-59585851F2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75BD0F-0A66-4A1A-9305-660112D9FD5E}" type="datetime1">
              <a:rPr lang="en-US"/>
              <a:pPr>
                <a:defRPr/>
              </a:pPr>
              <a:t>10/7/2014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CEDEM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ACE9B3-9947-4FDA-8805-305870318F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118D6C-FFCE-4358-AFDE-448277B1CFED}" type="datetime1">
              <a:rPr lang="en-US"/>
              <a:pPr>
                <a:defRPr/>
              </a:pPr>
              <a:t>10/7/2014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CEDEM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687982-E658-4D50-B674-1029C5D7B6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0D7011-1F92-4FFE-8D7B-86853085B1A1}" type="datetime1">
              <a:rPr lang="en-US"/>
              <a:pPr>
                <a:defRPr/>
              </a:pPr>
              <a:t>10/7/2014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CEDEM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330E4-4669-401C-B7CC-3D7089229A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64AE55-9D2D-4AA0-B4AD-28FEB173406E}" type="datetime1">
              <a:rPr lang="en-US"/>
              <a:pPr>
                <a:defRPr/>
              </a:pPr>
              <a:t>10/7/2014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CEDEM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7CB1BC-A440-4651-97AE-DBBD6ADA5E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8F1627-C9AE-4D41-ABB2-6EFD1070F655}" type="datetime1">
              <a:rPr lang="en-US"/>
              <a:pPr>
                <a:defRPr/>
              </a:pPr>
              <a:t>10/7/2014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CEDEM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9D3151-5B77-4F8E-BC6F-CA7BD0E0A0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6EAB20-D6C9-4A87-8743-4B43CC147CB4}" type="datetime1">
              <a:rPr lang="en-US"/>
              <a:pPr>
                <a:defRPr/>
              </a:pPr>
              <a:t>10/7/2014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CEDEM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E7BC06-F015-4ED9-956D-97E60AC384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B6A148-3F77-4D34-8C72-F1FD10235F0E}" type="datetime1">
              <a:rPr lang="en-US"/>
              <a:pPr>
                <a:defRPr/>
              </a:pPr>
              <a:t>10/7/2014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CEDEM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14444E-8FD9-4B0F-B06A-8BF391E0EB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C485C-8DBC-413C-A8D0-CD2784940270}" type="datetime1">
              <a:rPr lang="en-US"/>
              <a:pPr>
                <a:defRPr/>
              </a:pPr>
              <a:t>10/7/2014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CEDEM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92A41E-F52F-444B-8CF4-48502CC13F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i="0">
                <a:latin typeface="+mn-lt"/>
              </a:defRPr>
            </a:lvl1pPr>
          </a:lstStyle>
          <a:p>
            <a:pPr>
              <a:defRPr/>
            </a:pPr>
            <a:fld id="{BD4B1211-C38A-41CF-8ADE-F1FD202D5DA4}" type="datetime1">
              <a:rPr lang="en-US"/>
              <a:pPr>
                <a:defRPr/>
              </a:pPr>
              <a:t>10/7/2014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i="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CEDEM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i="0">
                <a:latin typeface="+mn-lt"/>
              </a:defRPr>
            </a:lvl1pPr>
          </a:lstStyle>
          <a:p>
            <a:pPr>
              <a:defRPr/>
            </a:pPr>
            <a:fld id="{7E9ED81B-D72A-40B9-A62B-F62BE4B06D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B325FC-2132-420D-ABFF-185FFFA35711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461826" name="Rectangle 2"/>
          <p:cNvSpPr>
            <a:spLocks noChangeArrowheads="1"/>
          </p:cNvSpPr>
          <p:nvPr/>
        </p:nvSpPr>
        <p:spPr bwMode="auto">
          <a:xfrm>
            <a:off x="228600" y="1066800"/>
            <a:ext cx="868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endParaRPr lang="en-GB" sz="6600" b="1" i="0">
              <a:solidFill>
                <a:srgbClr val="FFFF00"/>
              </a:solidFill>
            </a:endParaRPr>
          </a:p>
        </p:txBody>
      </p:sp>
      <p:sp>
        <p:nvSpPr>
          <p:cNvPr id="461828" name="Rectangle 4"/>
          <p:cNvSpPr>
            <a:spLocks noChangeArrowheads="1"/>
          </p:cNvSpPr>
          <p:nvPr/>
        </p:nvSpPr>
        <p:spPr bwMode="auto">
          <a:xfrm>
            <a:off x="900113" y="2492896"/>
            <a:ext cx="7991475" cy="2879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ctr">
              <a:spcBef>
                <a:spcPct val="20000"/>
              </a:spcBef>
            </a:pPr>
            <a:r>
              <a:rPr lang="en-US" sz="3600" b="1" i="0" dirty="0" smtClean="0">
                <a:solidFill>
                  <a:srgbClr val="231F20"/>
                </a:solidFill>
              </a:rPr>
              <a:t>CITIZENS’ ATTITUDES ON NATO INTEGRATIONS</a:t>
            </a:r>
            <a:endParaRPr lang="sr-Latn-CS" sz="3600" b="1" i="0" dirty="0">
              <a:solidFill>
                <a:srgbClr val="231F20"/>
              </a:solidFill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en-US" sz="2800" b="1" i="0" dirty="0" smtClean="0">
                <a:solidFill>
                  <a:srgbClr val="231F20"/>
                </a:solidFill>
              </a:rPr>
              <a:t>September</a:t>
            </a:r>
            <a:r>
              <a:rPr lang="sr-Latn-CS" sz="2800" b="1" i="0" dirty="0">
                <a:solidFill>
                  <a:srgbClr val="231F20"/>
                </a:solidFill>
              </a:rPr>
              <a:t>, 201</a:t>
            </a:r>
            <a:r>
              <a:rPr lang="en-US" sz="2800" b="1" i="0" dirty="0">
                <a:solidFill>
                  <a:srgbClr val="231F20"/>
                </a:solidFill>
              </a:rPr>
              <a:t>4</a:t>
            </a:r>
            <a:endParaRPr lang="en-GB" sz="2800" b="1" i="0" dirty="0">
              <a:solidFill>
                <a:srgbClr val="231F20"/>
              </a:solidFill>
            </a:endParaRPr>
          </a:p>
        </p:txBody>
      </p:sp>
      <p:sp>
        <p:nvSpPr>
          <p:cNvPr id="461829" name="Rectangle 5"/>
          <p:cNvSpPr>
            <a:spLocks noChangeArrowheads="1"/>
          </p:cNvSpPr>
          <p:nvPr/>
        </p:nvSpPr>
        <p:spPr bwMode="auto">
          <a:xfrm>
            <a:off x="327025" y="915988"/>
            <a:ext cx="8686800" cy="28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endParaRPr lang="en-GB" sz="6600" b="1" i="0">
              <a:solidFill>
                <a:srgbClr val="FFFF00"/>
              </a:solidFill>
            </a:endParaRPr>
          </a:p>
        </p:txBody>
      </p:sp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1763713" y="5084763"/>
            <a:ext cx="56880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 dirty="0">
                <a:solidFill>
                  <a:schemeClr val="bg2"/>
                </a:solidFill>
              </a:rPr>
              <a:t>This </a:t>
            </a:r>
            <a:r>
              <a:rPr lang="en-GB" b="1" dirty="0" smtClean="0">
                <a:solidFill>
                  <a:schemeClr val="bg2"/>
                </a:solidFill>
              </a:rPr>
              <a:t>event  </a:t>
            </a:r>
            <a:r>
              <a:rPr lang="en-GB" b="1" dirty="0">
                <a:solidFill>
                  <a:schemeClr val="bg2"/>
                </a:solidFill>
              </a:rPr>
              <a:t>is co-sponsored by the North Atlantic Treaty Organization</a:t>
            </a:r>
            <a:endParaRPr lang="en-US" dirty="0">
              <a:solidFill>
                <a:schemeClr val="bg2"/>
              </a:solidFill>
            </a:endParaRPr>
          </a:p>
        </p:txBody>
      </p:sp>
      <p:pic>
        <p:nvPicPr>
          <p:cNvPr id="13" name="Picture 12" descr="Logo CEDEM cg"/>
          <p:cNvPicPr/>
          <p:nvPr/>
        </p:nvPicPr>
        <p:blipFill>
          <a:blip r:embed="rId3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6632"/>
            <a:ext cx="1914525" cy="8466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1" descr="NATOhor_RGB_H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16216" y="116632"/>
            <a:ext cx="1872556" cy="87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618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618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618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61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618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618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618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618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461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1826" grpId="0" autoUpdateAnimBg="0"/>
      <p:bldP spid="461828" grpId="0" autoUpdateAnimBg="0"/>
      <p:bldP spid="461829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99756C-2CF4-4483-BE06-CD0108BBAB94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11267" name="Text Box 2"/>
          <p:cNvSpPr txBox="1">
            <a:spLocks noChangeArrowheads="1"/>
          </p:cNvSpPr>
          <p:nvPr/>
        </p:nvSpPr>
        <p:spPr bwMode="auto">
          <a:xfrm>
            <a:off x="1071563" y="46038"/>
            <a:ext cx="728662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i="0" dirty="0" smtClean="0">
                <a:solidFill>
                  <a:srgbClr val="231F20"/>
                </a:solidFill>
                <a:cs typeface="Times New Roman" pitchFamily="18" charset="0"/>
              </a:rPr>
              <a:t>TREND</a:t>
            </a:r>
            <a:r>
              <a:rPr lang="sr-Latn-CS" sz="2000" b="1" i="0" dirty="0" smtClean="0">
                <a:solidFill>
                  <a:srgbClr val="231F20"/>
                </a:solidFill>
                <a:cs typeface="Times New Roman" pitchFamily="18" charset="0"/>
              </a:rPr>
              <a:t>: </a:t>
            </a:r>
            <a:br>
              <a:rPr lang="sr-Latn-CS" sz="2000" b="1" i="0" dirty="0" smtClean="0">
                <a:solidFill>
                  <a:srgbClr val="231F20"/>
                </a:solidFill>
                <a:cs typeface="Times New Roman" pitchFamily="18" charset="0"/>
              </a:rPr>
            </a:br>
            <a:r>
              <a:rPr lang="en-GB" sz="2000" b="1" i="0" dirty="0" smtClean="0">
                <a:solidFill>
                  <a:srgbClr val="231F20"/>
                </a:solidFill>
                <a:cs typeface="Times New Roman" pitchFamily="18" charset="0"/>
              </a:rPr>
              <a:t>YES </a:t>
            </a:r>
            <a:r>
              <a:rPr lang="en-GB" sz="2000" i="0" dirty="0" smtClean="0">
                <a:solidFill>
                  <a:srgbClr val="231F20"/>
                </a:solidFill>
                <a:cs typeface="Times New Roman" pitchFamily="18" charset="0"/>
              </a:rPr>
              <a:t>on the referendum</a:t>
            </a:r>
            <a:r>
              <a:rPr lang="sr-Latn-CS" sz="2000" i="0" dirty="0" smtClean="0">
                <a:solidFill>
                  <a:srgbClr val="231F20"/>
                </a:solidFill>
                <a:cs typeface="Times New Roman" pitchFamily="18" charset="0"/>
              </a:rPr>
              <a:t> </a:t>
            </a:r>
            <a:r>
              <a:rPr lang="en-GB" sz="2000" i="0" dirty="0" smtClean="0">
                <a:solidFill>
                  <a:srgbClr val="231F20"/>
                </a:solidFill>
                <a:cs typeface="Times New Roman" pitchFamily="18" charset="0"/>
              </a:rPr>
              <a:t>IN FAVOUR and AGAINST</a:t>
            </a:r>
            <a:r>
              <a:rPr lang="sr-Latn-CS" sz="2000" i="0" dirty="0" smtClean="0">
                <a:solidFill>
                  <a:srgbClr val="231F20"/>
                </a:solidFill>
                <a:cs typeface="Times New Roman" pitchFamily="18" charset="0"/>
              </a:rPr>
              <a:t> NATO - %</a:t>
            </a:r>
            <a:endParaRPr lang="en-US" sz="2000" i="0" dirty="0">
              <a:solidFill>
                <a:srgbClr val="231F20"/>
              </a:solidFill>
              <a:cs typeface="Times New Roman" pitchFamily="18" charset="0"/>
            </a:endParaRPr>
          </a:p>
        </p:txBody>
      </p:sp>
      <p:graphicFrame>
        <p:nvGraphicFramePr>
          <p:cNvPr id="6" name="Chart 5"/>
          <p:cNvGraphicFramePr/>
          <p:nvPr/>
        </p:nvGraphicFramePr>
        <p:xfrm>
          <a:off x="0" y="1428736"/>
          <a:ext cx="9001156" cy="46434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654050"/>
          </a:xfrm>
        </p:spPr>
        <p:txBody>
          <a:bodyPr/>
          <a:lstStyle/>
          <a:p>
            <a:r>
              <a:rPr lang="sr-Latn-CS" sz="2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NATO support -sociodemographic characteristics-</a:t>
            </a:r>
            <a:endParaRPr lang="en-US" sz="2000" b="1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BE7383-B6FD-4A29-B6DE-08C8DA3F6539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graphicFrame>
        <p:nvGraphicFramePr>
          <p:cNvPr id="13" name="Chart 12"/>
          <p:cNvGraphicFramePr/>
          <p:nvPr/>
        </p:nvGraphicFramePr>
        <p:xfrm>
          <a:off x="251520" y="1196752"/>
          <a:ext cx="8424936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654050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NATO support in relation to education</a:t>
            </a:r>
            <a:r>
              <a:rPr lang="sr-Latn-ME" sz="2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- %</a:t>
            </a:r>
            <a:endParaRPr lang="en-US" sz="2000" b="1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6BD1DE-CF03-4F2D-87CF-481F08D4C9D7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graphicFrame>
        <p:nvGraphicFramePr>
          <p:cNvPr id="7" name="Chart 6"/>
          <p:cNvGraphicFramePr/>
          <p:nvPr/>
        </p:nvGraphicFramePr>
        <p:xfrm>
          <a:off x="251520" y="1196752"/>
          <a:ext cx="8712968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50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NATO support in relation to</a:t>
            </a:r>
            <a:r>
              <a:rPr lang="sr-Latn-ME" sz="2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employment sector</a:t>
            </a:r>
            <a:endParaRPr lang="en-US" sz="2000" dirty="0" smtClean="0">
              <a:solidFill>
                <a:schemeClr val="bg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C6B288-E178-473F-BAD3-7A40F5BA7553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graphicFrame>
        <p:nvGraphicFramePr>
          <p:cNvPr id="7" name="Chart 6"/>
          <p:cNvGraphicFramePr/>
          <p:nvPr/>
        </p:nvGraphicFramePr>
        <p:xfrm>
          <a:off x="179512" y="1196752"/>
          <a:ext cx="8712968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50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NATO support in relation to</a:t>
            </a:r>
            <a:r>
              <a:rPr lang="sr-Latn-ME" sz="2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age</a:t>
            </a:r>
            <a:endParaRPr lang="en-US" sz="2000" dirty="0" smtClean="0">
              <a:solidFill>
                <a:schemeClr val="bg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01B2B-7F27-4F68-B5F5-C076A063DFE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graphicFrame>
        <p:nvGraphicFramePr>
          <p:cNvPr id="7" name="Chart 6"/>
          <p:cNvGraphicFramePr/>
          <p:nvPr/>
        </p:nvGraphicFramePr>
        <p:xfrm>
          <a:off x="179512" y="1124744"/>
          <a:ext cx="8784976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50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NATO support in relation to</a:t>
            </a:r>
            <a:r>
              <a:rPr lang="sr-Latn-ME" sz="2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national affiliation</a:t>
            </a:r>
            <a:endParaRPr lang="en-US" sz="2000" dirty="0" smtClean="0">
              <a:solidFill>
                <a:schemeClr val="bg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B76B5F-64A4-4444-BD68-8CB887F60A7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graphicFrame>
        <p:nvGraphicFramePr>
          <p:cNvPr id="8" name="Chart 7"/>
          <p:cNvGraphicFramePr/>
          <p:nvPr/>
        </p:nvGraphicFramePr>
        <p:xfrm>
          <a:off x="179512" y="1196752"/>
          <a:ext cx="8712968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50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INFLUENCE OF NATO INTEGRATIONS ON </a:t>
            </a:r>
            <a:r>
              <a:rPr lang="sr-Latn-CS" sz="2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%</a:t>
            </a:r>
            <a:endParaRPr lang="en-US" sz="2000" b="1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E6BFF9-6A52-4E1D-BA20-E9275FAA68EF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42844" y="1071563"/>
          <a:ext cx="8858312" cy="5000620"/>
        </p:xfrm>
        <a:graphic>
          <a:graphicData uri="http://schemas.openxmlformats.org/drawingml/2006/table">
            <a:tbl>
              <a:tblPr/>
              <a:tblGrid>
                <a:gridCol w="6278273"/>
                <a:gridCol w="1254103"/>
                <a:gridCol w="1325936"/>
              </a:tblGrid>
              <a:tr h="42497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Effects</a:t>
                      </a:r>
                      <a:r>
                        <a:rPr lang="en-US" sz="1800" b="1" baseline="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of NATO integrations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6" marR="68586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Favorable</a:t>
                      </a:r>
                      <a:endParaRPr lang="en-US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6" marR="68586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Infavorable</a:t>
                      </a:r>
                      <a:endParaRPr lang="en-US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6" marR="68586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60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Peace and Stability in Montenegro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5353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Peace and Stability in whole Balkan region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353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Relations between Montenegro and Serbia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5353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Relations between Montenegro and Russia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5353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Relations between Montenegro and ex Yugoslavian countries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353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Relations between Montenegro and USA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353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Relations between Montenegro and EU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353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Freedom of decision in Montenegrin foreign policy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5353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Investing in Montenegro, the arrival of foreign capital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353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National harmony in Montenegro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353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Political stability in Montenegro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353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Development of Montenegrin economy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353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Democracy and Human Rights Development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353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Citizens' security in Montenegro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353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Security of the borders of Montenegro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353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Defense system efficiency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353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Costs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and expenses of the Defense system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5353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Government's responsibility to the citizens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34.5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Estimation of NATO integrations effects – SUM%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6D115D-195A-4349-8521-8B95921A807F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214282" y="1214423"/>
          <a:ext cx="8786874" cy="48068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9E80FD-0AF2-4339-B223-EA3DD01AE27A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1042988" y="333375"/>
            <a:ext cx="67691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i="0" dirty="0" smtClean="0">
                <a:solidFill>
                  <a:srgbClr val="231F20"/>
                </a:solidFill>
              </a:rPr>
              <a:t>Sample</a:t>
            </a:r>
            <a:endParaRPr lang="en-US" sz="2800" b="1" i="0" dirty="0">
              <a:solidFill>
                <a:srgbClr val="231F20"/>
              </a:solidFill>
            </a:endParaRPr>
          </a:p>
        </p:txBody>
      </p:sp>
      <p:sp>
        <p:nvSpPr>
          <p:cNvPr id="3076" name="Text Box 6"/>
          <p:cNvSpPr txBox="1">
            <a:spLocks noChangeArrowheads="1"/>
          </p:cNvSpPr>
          <p:nvPr/>
        </p:nvSpPr>
        <p:spPr bwMode="auto">
          <a:xfrm>
            <a:off x="214282" y="1214422"/>
            <a:ext cx="8572560" cy="397031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buFont typeface="Arial" charset="0"/>
              <a:buChar char="•"/>
            </a:pPr>
            <a:r>
              <a:rPr lang="en-US" sz="1800" i="0" dirty="0" smtClean="0">
                <a:solidFill>
                  <a:srgbClr val="231F20"/>
                </a:solidFill>
              </a:rPr>
              <a:t>The sample is representative for all citizens over 18 years. It was realized in 16 municipalities: </a:t>
            </a:r>
            <a:r>
              <a:rPr lang="en-US" sz="1800" i="0" dirty="0" err="1" smtClean="0">
                <a:solidFill>
                  <a:srgbClr val="231F20"/>
                </a:solidFill>
              </a:rPr>
              <a:t>Bijelo</a:t>
            </a:r>
            <a:r>
              <a:rPr lang="en-US" sz="1800" i="0" dirty="0" smtClean="0">
                <a:solidFill>
                  <a:srgbClr val="231F20"/>
                </a:solidFill>
              </a:rPr>
              <a:t>  </a:t>
            </a:r>
            <a:r>
              <a:rPr lang="en-US" sz="1800" i="0" dirty="0" err="1" smtClean="0">
                <a:solidFill>
                  <a:srgbClr val="231F20"/>
                </a:solidFill>
              </a:rPr>
              <a:t>Polje</a:t>
            </a:r>
            <a:r>
              <a:rPr lang="sr-Latn-CS" sz="1800" i="0" dirty="0">
                <a:solidFill>
                  <a:srgbClr val="231F20"/>
                </a:solidFill>
              </a:rPr>
              <a:t>, </a:t>
            </a:r>
            <a:r>
              <a:rPr lang="en-US" sz="1800" i="0" dirty="0" err="1">
                <a:solidFill>
                  <a:srgbClr val="231F20"/>
                </a:solidFill>
              </a:rPr>
              <a:t>Berane</a:t>
            </a:r>
            <a:r>
              <a:rPr lang="sr-Latn-CS" sz="1800" i="0" dirty="0">
                <a:solidFill>
                  <a:srgbClr val="231F20"/>
                </a:solidFill>
              </a:rPr>
              <a:t>, </a:t>
            </a:r>
            <a:r>
              <a:rPr lang="en-US" sz="1800" i="0" dirty="0" err="1">
                <a:solidFill>
                  <a:srgbClr val="231F20"/>
                </a:solidFill>
              </a:rPr>
              <a:t>Pljevlja</a:t>
            </a:r>
            <a:r>
              <a:rPr lang="sr-Latn-CS" sz="1800" i="0" dirty="0">
                <a:solidFill>
                  <a:srgbClr val="231F20"/>
                </a:solidFill>
              </a:rPr>
              <a:t>, </a:t>
            </a:r>
            <a:r>
              <a:rPr lang="en-US" sz="1800" i="0" dirty="0" err="1">
                <a:solidFill>
                  <a:srgbClr val="231F20"/>
                </a:solidFill>
              </a:rPr>
              <a:t>Podgorica</a:t>
            </a:r>
            <a:r>
              <a:rPr lang="sr-Latn-CS" sz="1800" i="0" dirty="0">
                <a:solidFill>
                  <a:srgbClr val="231F20"/>
                </a:solidFill>
              </a:rPr>
              <a:t>, </a:t>
            </a:r>
            <a:r>
              <a:rPr lang="en-US" sz="1800" i="0" dirty="0" err="1">
                <a:solidFill>
                  <a:srgbClr val="231F20"/>
                </a:solidFill>
              </a:rPr>
              <a:t>Nik</a:t>
            </a:r>
            <a:r>
              <a:rPr lang="sr-Latn-CS" sz="1800" i="0" dirty="0">
                <a:solidFill>
                  <a:srgbClr val="231F20"/>
                </a:solidFill>
              </a:rPr>
              <a:t>š</a:t>
            </a:r>
            <a:r>
              <a:rPr lang="en-US" sz="1800" i="0" dirty="0" err="1">
                <a:solidFill>
                  <a:srgbClr val="231F20"/>
                </a:solidFill>
              </a:rPr>
              <a:t>i</a:t>
            </a:r>
            <a:r>
              <a:rPr lang="sr-Latn-CS" sz="1800" i="0" dirty="0">
                <a:solidFill>
                  <a:srgbClr val="231F20"/>
                </a:solidFill>
              </a:rPr>
              <a:t>ć, </a:t>
            </a:r>
            <a:r>
              <a:rPr lang="en-US" sz="1800" i="0" dirty="0" err="1">
                <a:solidFill>
                  <a:srgbClr val="231F20"/>
                </a:solidFill>
              </a:rPr>
              <a:t>Cetinje</a:t>
            </a:r>
            <a:r>
              <a:rPr lang="sr-Latn-CS" sz="1800" i="0" dirty="0">
                <a:solidFill>
                  <a:srgbClr val="231F20"/>
                </a:solidFill>
              </a:rPr>
              <a:t>, </a:t>
            </a:r>
            <a:r>
              <a:rPr lang="en-US" sz="1800" i="0" dirty="0" err="1">
                <a:solidFill>
                  <a:srgbClr val="231F20"/>
                </a:solidFill>
              </a:rPr>
              <a:t>Herceg</a:t>
            </a:r>
            <a:r>
              <a:rPr lang="en-US" sz="1800" i="0" dirty="0">
                <a:solidFill>
                  <a:srgbClr val="231F20"/>
                </a:solidFill>
              </a:rPr>
              <a:t> Novi</a:t>
            </a:r>
            <a:r>
              <a:rPr lang="sr-Latn-CS" sz="1800" i="0" dirty="0">
                <a:solidFill>
                  <a:srgbClr val="231F20"/>
                </a:solidFill>
              </a:rPr>
              <a:t>, </a:t>
            </a:r>
            <a:r>
              <a:rPr lang="en-US" sz="1800" i="0" dirty="0" err="1">
                <a:solidFill>
                  <a:srgbClr val="231F20"/>
                </a:solidFill>
              </a:rPr>
              <a:t>Ulcinj</a:t>
            </a:r>
            <a:r>
              <a:rPr lang="sr-Latn-CS" sz="1800" i="0" dirty="0">
                <a:solidFill>
                  <a:srgbClr val="231F20"/>
                </a:solidFill>
              </a:rPr>
              <a:t>, </a:t>
            </a:r>
            <a:r>
              <a:rPr lang="en-US" sz="1800" i="0" dirty="0">
                <a:solidFill>
                  <a:srgbClr val="231F20"/>
                </a:solidFill>
              </a:rPr>
              <a:t>Bar</a:t>
            </a:r>
            <a:r>
              <a:rPr lang="sr-Latn-CS" sz="1800" i="0" dirty="0">
                <a:solidFill>
                  <a:srgbClr val="231F20"/>
                </a:solidFill>
              </a:rPr>
              <a:t>,</a:t>
            </a:r>
            <a:r>
              <a:rPr lang="en-US" sz="1800" i="0" dirty="0">
                <a:solidFill>
                  <a:srgbClr val="231F20"/>
                </a:solidFill>
              </a:rPr>
              <a:t> </a:t>
            </a:r>
            <a:r>
              <a:rPr lang="en-US" sz="1800" i="0" dirty="0" err="1">
                <a:solidFill>
                  <a:srgbClr val="231F20"/>
                </a:solidFill>
              </a:rPr>
              <a:t>Budva</a:t>
            </a:r>
            <a:r>
              <a:rPr lang="en-US" sz="1800" i="0" dirty="0">
                <a:solidFill>
                  <a:srgbClr val="231F20"/>
                </a:solidFill>
              </a:rPr>
              <a:t>, </a:t>
            </a:r>
            <a:r>
              <a:rPr lang="en-US" sz="1800" i="0" dirty="0" err="1">
                <a:solidFill>
                  <a:srgbClr val="231F20"/>
                </a:solidFill>
              </a:rPr>
              <a:t>Tivat</a:t>
            </a:r>
            <a:r>
              <a:rPr lang="en-US" sz="1800" i="0" dirty="0">
                <a:solidFill>
                  <a:srgbClr val="231F20"/>
                </a:solidFill>
              </a:rPr>
              <a:t>, </a:t>
            </a:r>
            <a:r>
              <a:rPr lang="en-US" sz="1800" i="0" dirty="0" err="1">
                <a:solidFill>
                  <a:srgbClr val="231F20"/>
                </a:solidFill>
              </a:rPr>
              <a:t>Kotor</a:t>
            </a:r>
            <a:r>
              <a:rPr lang="en-US" sz="1800" i="0" dirty="0">
                <a:solidFill>
                  <a:srgbClr val="231F20"/>
                </a:solidFill>
              </a:rPr>
              <a:t>,</a:t>
            </a:r>
            <a:r>
              <a:rPr lang="sr-Latn-CS" sz="1800" i="0" dirty="0">
                <a:solidFill>
                  <a:srgbClr val="231F20"/>
                </a:solidFill>
              </a:rPr>
              <a:t> </a:t>
            </a:r>
            <a:r>
              <a:rPr lang="en-US" sz="1800" i="0" dirty="0">
                <a:solidFill>
                  <a:srgbClr val="231F20"/>
                </a:solidFill>
              </a:rPr>
              <a:t>Ro</a:t>
            </a:r>
            <a:r>
              <a:rPr lang="sr-Latn-CS" sz="1800" i="0" dirty="0">
                <a:solidFill>
                  <a:srgbClr val="231F20"/>
                </a:solidFill>
              </a:rPr>
              <a:t>ž</a:t>
            </a:r>
            <a:r>
              <a:rPr lang="en-US" sz="1800" i="0" dirty="0" err="1">
                <a:solidFill>
                  <a:srgbClr val="231F20"/>
                </a:solidFill>
              </a:rPr>
              <a:t>aje</a:t>
            </a:r>
            <a:r>
              <a:rPr lang="sr-Latn-CS" sz="1800" i="0" dirty="0">
                <a:solidFill>
                  <a:srgbClr val="231F20"/>
                </a:solidFill>
              </a:rPr>
              <a:t>, </a:t>
            </a:r>
            <a:r>
              <a:rPr lang="en-US" sz="1800" i="0" dirty="0" err="1">
                <a:solidFill>
                  <a:srgbClr val="231F20"/>
                </a:solidFill>
              </a:rPr>
              <a:t>Plav</a:t>
            </a:r>
            <a:r>
              <a:rPr lang="en-US" sz="1800" i="0" dirty="0">
                <a:solidFill>
                  <a:srgbClr val="231F20"/>
                </a:solidFill>
              </a:rPr>
              <a:t>, </a:t>
            </a:r>
            <a:r>
              <a:rPr lang="sr-Latn-CS" sz="1800" i="0" dirty="0">
                <a:solidFill>
                  <a:srgbClr val="231F20"/>
                </a:solidFill>
              </a:rPr>
              <a:t>Žabljak, </a:t>
            </a:r>
            <a:r>
              <a:rPr lang="en-US" sz="1800" i="0" dirty="0">
                <a:solidFill>
                  <a:srgbClr val="231F20"/>
                </a:solidFill>
              </a:rPr>
              <a:t>Kola</a:t>
            </a:r>
            <a:r>
              <a:rPr lang="sr-Latn-CS" sz="1800" i="0" dirty="0">
                <a:solidFill>
                  <a:srgbClr val="231F20"/>
                </a:solidFill>
              </a:rPr>
              <a:t>š</a:t>
            </a:r>
            <a:r>
              <a:rPr lang="en-US" sz="1800" i="0" dirty="0" smtClean="0">
                <a:solidFill>
                  <a:srgbClr val="231F20"/>
                </a:solidFill>
              </a:rPr>
              <a:t>in</a:t>
            </a:r>
            <a:r>
              <a:rPr lang="sr-Latn-ME" sz="1800" i="0" dirty="0" smtClean="0">
                <a:solidFill>
                  <a:srgbClr val="231F20"/>
                </a:solidFill>
              </a:rPr>
              <a:t>.</a:t>
            </a:r>
            <a:endParaRPr lang="en-US" sz="1800" i="0" dirty="0">
              <a:solidFill>
                <a:srgbClr val="231F20"/>
              </a:solidFill>
            </a:endParaRPr>
          </a:p>
          <a:p>
            <a:pPr algn="just">
              <a:spcBef>
                <a:spcPct val="50000"/>
              </a:spcBef>
              <a:buFont typeface="Arial" charset="0"/>
              <a:buChar char="•"/>
            </a:pPr>
            <a:r>
              <a:rPr lang="en-US" sz="1800" i="0" dirty="0" smtClean="0">
                <a:solidFill>
                  <a:srgbClr val="231F20"/>
                </a:solidFill>
              </a:rPr>
              <a:t>Total of 1025 of respondents participated in the research survey </a:t>
            </a:r>
            <a:r>
              <a:rPr lang="sr-Latn-ME" sz="1800" i="0" dirty="0" smtClean="0">
                <a:solidFill>
                  <a:srgbClr val="231F20"/>
                </a:solidFill>
              </a:rPr>
              <a:t>.</a:t>
            </a:r>
            <a:endParaRPr lang="en-US" sz="1800" i="0" dirty="0" smtClean="0">
              <a:solidFill>
                <a:srgbClr val="231F20"/>
              </a:solidFill>
            </a:endParaRPr>
          </a:p>
          <a:p>
            <a:pPr algn="just">
              <a:spcBef>
                <a:spcPct val="50000"/>
              </a:spcBef>
              <a:buFont typeface="Arial" charset="0"/>
              <a:buChar char="•"/>
            </a:pPr>
            <a:r>
              <a:rPr lang="en-US" sz="1800" i="0" dirty="0" smtClean="0">
                <a:solidFill>
                  <a:srgbClr val="231F20"/>
                </a:solidFill>
              </a:rPr>
              <a:t>Sample: double stratified with random selection of respondents within defined enumeration areas</a:t>
            </a:r>
            <a:r>
              <a:rPr lang="sr-Latn-ME" sz="1800" i="0" dirty="0" smtClean="0">
                <a:solidFill>
                  <a:srgbClr val="231F20"/>
                </a:solidFill>
              </a:rPr>
              <a:t>.</a:t>
            </a:r>
            <a:r>
              <a:rPr lang="en-US" sz="1800" i="0" dirty="0" smtClean="0">
                <a:solidFill>
                  <a:srgbClr val="231F20"/>
                </a:solidFill>
              </a:rPr>
              <a:t> </a:t>
            </a:r>
          </a:p>
          <a:p>
            <a:pPr algn="just">
              <a:spcBef>
                <a:spcPct val="50000"/>
              </a:spcBef>
              <a:buFont typeface="Arial" charset="0"/>
              <a:buChar char="•"/>
            </a:pPr>
            <a:r>
              <a:rPr lang="en-US" sz="1800" i="0" dirty="0" smtClean="0">
                <a:solidFill>
                  <a:srgbClr val="231F20"/>
                </a:solidFill>
              </a:rPr>
              <a:t>Standard statistical error is +/- 3.05% for the appearances with incidence of 50% with interval of trust of 95% </a:t>
            </a:r>
            <a:r>
              <a:rPr lang="sr-Latn-ME" sz="1800" i="0" dirty="0" smtClean="0">
                <a:solidFill>
                  <a:srgbClr val="231F20"/>
                </a:solidFill>
              </a:rPr>
              <a:t>.</a:t>
            </a:r>
            <a:endParaRPr lang="en-US" sz="1800" i="0" dirty="0" smtClean="0">
              <a:solidFill>
                <a:srgbClr val="231F20"/>
              </a:solidFill>
            </a:endParaRPr>
          </a:p>
          <a:p>
            <a:pPr algn="just">
              <a:spcBef>
                <a:spcPct val="50000"/>
              </a:spcBef>
              <a:buFont typeface="Arial" charset="0"/>
              <a:buChar char="•"/>
            </a:pPr>
            <a:r>
              <a:rPr lang="en-US" sz="1800" i="0" dirty="0" smtClean="0">
                <a:solidFill>
                  <a:srgbClr val="231F20"/>
                </a:solidFill>
              </a:rPr>
              <a:t>Post stratification was performed by gender/sex, age and national affiliation</a:t>
            </a:r>
            <a:r>
              <a:rPr lang="sr-Latn-ME" sz="1800" i="0" dirty="0" smtClean="0">
                <a:solidFill>
                  <a:srgbClr val="231F20"/>
                </a:solidFill>
              </a:rPr>
              <a:t>.</a:t>
            </a:r>
            <a:endParaRPr lang="en-US" sz="1800" i="0" dirty="0" smtClean="0">
              <a:solidFill>
                <a:srgbClr val="231F20"/>
              </a:solidFill>
            </a:endParaRPr>
          </a:p>
          <a:p>
            <a:pPr algn="just">
              <a:spcBef>
                <a:spcPct val="50000"/>
              </a:spcBef>
              <a:buFont typeface="Arial" charset="0"/>
              <a:buChar char="•"/>
            </a:pPr>
            <a:r>
              <a:rPr lang="en-US" sz="1800" i="0" dirty="0" smtClean="0">
                <a:solidFill>
                  <a:srgbClr val="231F20"/>
                </a:solidFill>
              </a:rPr>
              <a:t>Research was conducted in the period from </a:t>
            </a:r>
            <a:r>
              <a:rPr lang="sr-Latn-ME" sz="1800" i="0" dirty="0" smtClean="0">
                <a:solidFill>
                  <a:srgbClr val="231F20"/>
                </a:solidFill>
              </a:rPr>
              <a:t>21 to 30 </a:t>
            </a:r>
            <a:r>
              <a:rPr lang="en-US" sz="1800" i="0" dirty="0" smtClean="0">
                <a:solidFill>
                  <a:srgbClr val="231F20"/>
                </a:solidFill>
              </a:rPr>
              <a:t>S</a:t>
            </a:r>
            <a:r>
              <a:rPr lang="sr-Latn-CS" sz="1800" i="0" dirty="0" smtClean="0">
                <a:solidFill>
                  <a:srgbClr val="231F20"/>
                </a:solidFill>
              </a:rPr>
              <a:t>eptemb</a:t>
            </a:r>
            <a:r>
              <a:rPr lang="en-US" sz="1800" i="0" dirty="0" err="1" smtClean="0">
                <a:solidFill>
                  <a:srgbClr val="231F20"/>
                </a:solidFill>
              </a:rPr>
              <a:t>er</a:t>
            </a:r>
            <a:r>
              <a:rPr lang="sr-Latn-ME" sz="1800" i="0" dirty="0" smtClean="0">
                <a:solidFill>
                  <a:srgbClr val="231F20"/>
                </a:solidFill>
              </a:rPr>
              <a:t>,</a:t>
            </a:r>
            <a:r>
              <a:rPr lang="sr-Latn-CS" sz="1800" i="0" dirty="0" smtClean="0">
                <a:solidFill>
                  <a:srgbClr val="231F20"/>
                </a:solidFill>
              </a:rPr>
              <a:t> 201</a:t>
            </a:r>
            <a:r>
              <a:rPr lang="en-US" sz="1800" i="0" dirty="0" smtClean="0">
                <a:solidFill>
                  <a:srgbClr val="231F20"/>
                </a:solidFill>
              </a:rPr>
              <a:t>4</a:t>
            </a:r>
            <a:r>
              <a:rPr lang="sr-Latn-ME" sz="1800" i="0" dirty="0" smtClean="0">
                <a:solidFill>
                  <a:srgbClr val="231F20"/>
                </a:solidFill>
              </a:rPr>
              <a:t>.</a:t>
            </a:r>
            <a:endParaRPr lang="sr-Latn-CS" sz="1800" i="0" dirty="0">
              <a:solidFill>
                <a:srgbClr val="231F20"/>
              </a:solidFill>
            </a:endParaRPr>
          </a:p>
          <a:p>
            <a:pPr algn="just">
              <a:spcBef>
                <a:spcPct val="50000"/>
              </a:spcBef>
              <a:buFont typeface="Arial" charset="0"/>
              <a:buChar char="•"/>
            </a:pPr>
            <a:r>
              <a:rPr lang="en-US" sz="1800" i="0" dirty="0" smtClean="0">
                <a:solidFill>
                  <a:srgbClr val="231F20"/>
                </a:solidFill>
              </a:rPr>
              <a:t>Research was supported by NATO </a:t>
            </a:r>
            <a:r>
              <a:rPr lang="en-US" sz="1800" i="0" dirty="0">
                <a:solidFill>
                  <a:srgbClr val="231F20"/>
                </a:solidFill>
              </a:rPr>
              <a:t>PUBLIC </a:t>
            </a:r>
            <a:r>
              <a:rPr lang="en-US" sz="1800" i="0" dirty="0" smtClean="0">
                <a:solidFill>
                  <a:srgbClr val="231F20"/>
                </a:solidFill>
              </a:rPr>
              <a:t>DIPLOMACY/</a:t>
            </a:r>
            <a:r>
              <a:rPr lang="en-US" sz="1800" i="0" dirty="0" err="1" smtClean="0">
                <a:solidFill>
                  <a:srgbClr val="231F20"/>
                </a:solidFill>
              </a:rPr>
              <a:t>Brisel</a:t>
            </a:r>
            <a:r>
              <a:rPr lang="sr-Latn-ME" sz="1800" i="0" dirty="0" smtClean="0">
                <a:solidFill>
                  <a:srgbClr val="231F20"/>
                </a:solidFill>
              </a:rPr>
              <a:t>.</a:t>
            </a:r>
            <a:endParaRPr lang="en-US" sz="1800" i="0" dirty="0">
              <a:solidFill>
                <a:srgbClr val="231F2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260A53-171B-4FAA-A85A-923013DAB30A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4099" name="Text Box 4"/>
          <p:cNvSpPr txBox="1">
            <a:spLocks noChangeArrowheads="1"/>
          </p:cNvSpPr>
          <p:nvPr/>
        </p:nvSpPr>
        <p:spPr bwMode="auto">
          <a:xfrm>
            <a:off x="1000125" y="71438"/>
            <a:ext cx="7358063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sr-Latn-ME" sz="2000" b="1" i="0" dirty="0" smtClean="0">
              <a:solidFill>
                <a:srgbClr val="231F20"/>
              </a:solidFill>
              <a:latin typeface="+mj-lt"/>
            </a:endParaRPr>
          </a:p>
          <a:p>
            <a:pPr algn="ctr">
              <a:spcBef>
                <a:spcPct val="50000"/>
              </a:spcBef>
            </a:pPr>
            <a:r>
              <a:rPr lang="en-US" sz="2000" b="1" i="0" dirty="0" smtClean="0">
                <a:solidFill>
                  <a:srgbClr val="231F20"/>
                </a:solidFill>
                <a:cs typeface="Times New Roman" pitchFamily="18" charset="0"/>
              </a:rPr>
              <a:t>In general, would you say that Montenegro is on the </a:t>
            </a:r>
            <a:r>
              <a:rPr lang="pl-PL" sz="2000" b="1" i="0" dirty="0" smtClean="0">
                <a:solidFill>
                  <a:srgbClr val="231F20"/>
                </a:solidFill>
                <a:cs typeface="Times New Roman" pitchFamily="18" charset="0"/>
              </a:rPr>
              <a:t>- </a:t>
            </a:r>
            <a:r>
              <a:rPr lang="pl-PL" sz="2000" b="1" i="0" dirty="0">
                <a:solidFill>
                  <a:srgbClr val="231F20"/>
                </a:solidFill>
                <a:cs typeface="Times New Roman" pitchFamily="18" charset="0"/>
              </a:rPr>
              <a:t>%</a:t>
            </a:r>
            <a:r>
              <a:rPr lang="en-US" sz="2000" dirty="0">
                <a:solidFill>
                  <a:srgbClr val="231F20"/>
                </a:solidFill>
                <a:cs typeface="Times New Roman" pitchFamily="18" charset="0"/>
              </a:rPr>
              <a:t> </a:t>
            </a:r>
          </a:p>
        </p:txBody>
      </p:sp>
      <p:graphicFrame>
        <p:nvGraphicFramePr>
          <p:cNvPr id="8" name="Chart 7"/>
          <p:cNvGraphicFramePr/>
          <p:nvPr/>
        </p:nvGraphicFramePr>
        <p:xfrm>
          <a:off x="500034" y="1142984"/>
          <a:ext cx="8501122" cy="4929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597A0-0FD3-4E9B-840E-BAA42B0892B0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5123" name="Text Box 4"/>
          <p:cNvSpPr txBox="1">
            <a:spLocks noChangeArrowheads="1"/>
          </p:cNvSpPr>
          <p:nvPr/>
        </p:nvSpPr>
        <p:spPr bwMode="auto">
          <a:xfrm>
            <a:off x="1042988" y="333375"/>
            <a:ext cx="67691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i="0" dirty="0" smtClean="0">
                <a:solidFill>
                  <a:srgbClr val="231F20"/>
                </a:solidFill>
                <a:cs typeface="Times New Roman" pitchFamily="18" charset="0"/>
              </a:rPr>
              <a:t>Montenegro is on the</a:t>
            </a:r>
            <a:r>
              <a:rPr lang="pl-PL" sz="2000" b="1" i="0" dirty="0" smtClean="0">
                <a:solidFill>
                  <a:srgbClr val="231F20"/>
                </a:solidFill>
                <a:cs typeface="Times New Roman" pitchFamily="18" charset="0"/>
              </a:rPr>
              <a:t>:</a:t>
            </a:r>
            <a:r>
              <a:rPr lang="en-US" sz="2000" b="1" i="0" dirty="0" smtClean="0">
                <a:solidFill>
                  <a:srgbClr val="231F20"/>
                </a:solidFill>
                <a:cs typeface="Times New Roman" pitchFamily="18" charset="0"/>
              </a:rPr>
              <a:t> </a:t>
            </a:r>
            <a:r>
              <a:rPr lang="sr-Latn-CS" sz="2000" b="1" i="0" dirty="0">
                <a:solidFill>
                  <a:srgbClr val="231F20"/>
                </a:solidFill>
                <a:cs typeface="Times New Roman" pitchFamily="18" charset="0"/>
              </a:rPr>
              <a:t>Trend </a:t>
            </a:r>
            <a:r>
              <a:rPr lang="pl-PL" sz="2000" b="1" i="0" dirty="0">
                <a:solidFill>
                  <a:srgbClr val="231F20"/>
                </a:solidFill>
                <a:cs typeface="Times New Roman" pitchFamily="18" charset="0"/>
              </a:rPr>
              <a:t>- %</a:t>
            </a:r>
            <a:endParaRPr lang="en-US" sz="2000" b="1" i="0" dirty="0">
              <a:solidFill>
                <a:srgbClr val="231F20"/>
              </a:solidFill>
              <a:cs typeface="Times New Roman" pitchFamily="18" charset="0"/>
            </a:endParaRPr>
          </a:p>
        </p:txBody>
      </p:sp>
      <p:graphicFrame>
        <p:nvGraphicFramePr>
          <p:cNvPr id="5" name="Chart 4"/>
          <p:cNvGraphicFramePr/>
          <p:nvPr/>
        </p:nvGraphicFramePr>
        <p:xfrm>
          <a:off x="4762" y="1285860"/>
          <a:ext cx="8853518" cy="47149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DEEB18-7516-41E7-8078-5F0703A0D7A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147" name="Text Box 4"/>
          <p:cNvSpPr txBox="1">
            <a:spLocks noChangeArrowheads="1"/>
          </p:cNvSpPr>
          <p:nvPr/>
        </p:nvSpPr>
        <p:spPr bwMode="auto">
          <a:xfrm>
            <a:off x="1042988" y="188913"/>
            <a:ext cx="67691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i="0" dirty="0" smtClean="0">
                <a:solidFill>
                  <a:srgbClr val="231F20"/>
                </a:solidFill>
                <a:cs typeface="Times New Roman" pitchFamily="18" charset="0"/>
              </a:rPr>
              <a:t>CONFIDENCE IN INSTITUTIONS </a:t>
            </a:r>
            <a:r>
              <a:rPr lang="pl-PL" sz="2000" b="1" i="0" dirty="0" smtClean="0">
                <a:solidFill>
                  <a:srgbClr val="231F20"/>
                </a:solidFill>
                <a:cs typeface="Times New Roman" pitchFamily="18" charset="0"/>
              </a:rPr>
              <a:t>– </a:t>
            </a:r>
          </a:p>
          <a:p>
            <a:pPr algn="ctr">
              <a:spcBef>
                <a:spcPct val="50000"/>
              </a:spcBef>
              <a:defRPr/>
            </a:pPr>
            <a:r>
              <a:rPr lang="pl-PL" sz="2000" b="1" i="0" dirty="0" smtClean="0">
                <a:solidFill>
                  <a:srgbClr val="231F20"/>
                </a:solidFill>
                <a:cs typeface="Times New Roman" pitchFamily="18" charset="0"/>
              </a:rPr>
              <a:t>S</a:t>
            </a:r>
            <a:r>
              <a:rPr lang="en-GB" sz="2000" b="1" i="0" dirty="0" smtClean="0">
                <a:solidFill>
                  <a:srgbClr val="231F20"/>
                </a:solidFill>
                <a:cs typeface="Times New Roman" pitchFamily="18" charset="0"/>
              </a:rPr>
              <a:t>UM</a:t>
            </a:r>
            <a:r>
              <a:rPr lang="pl-PL" sz="2000" b="1" i="0" dirty="0" smtClean="0">
                <a:solidFill>
                  <a:srgbClr val="231F20"/>
                </a:solidFill>
                <a:cs typeface="Times New Roman" pitchFamily="18" charset="0"/>
              </a:rPr>
              <a:t> </a:t>
            </a:r>
            <a:r>
              <a:rPr lang="en-GB" sz="2000" b="1" i="0" dirty="0" smtClean="0">
                <a:solidFill>
                  <a:srgbClr val="231F20"/>
                </a:solidFill>
                <a:cs typeface="Times New Roman" pitchFamily="18" charset="0"/>
              </a:rPr>
              <a:t>high confidence and mostly confidence</a:t>
            </a:r>
            <a:r>
              <a:rPr lang="en-US" sz="2000" b="1" i="0" dirty="0" smtClean="0">
                <a:solidFill>
                  <a:srgbClr val="231F20"/>
                </a:solidFill>
                <a:cs typeface="Times New Roman" pitchFamily="18" charset="0"/>
              </a:rPr>
              <a:t> %</a:t>
            </a:r>
            <a:endParaRPr lang="en-US" sz="2000" b="1" i="0" dirty="0">
              <a:solidFill>
                <a:srgbClr val="231F20"/>
              </a:solidFill>
              <a:cs typeface="Times New Roman" pitchFamily="18" charset="0"/>
            </a:endParaRPr>
          </a:p>
        </p:txBody>
      </p:sp>
      <p:graphicFrame>
        <p:nvGraphicFramePr>
          <p:cNvPr id="5" name="Chart 4"/>
          <p:cNvGraphicFramePr/>
          <p:nvPr/>
        </p:nvGraphicFramePr>
        <p:xfrm>
          <a:off x="214282" y="1200150"/>
          <a:ext cx="8643998" cy="49434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481763" y="6381750"/>
            <a:ext cx="2133600" cy="476250"/>
          </a:xfrm>
        </p:spPr>
        <p:txBody>
          <a:bodyPr/>
          <a:lstStyle/>
          <a:p>
            <a:pPr>
              <a:defRPr/>
            </a:pPr>
            <a:fld id="{8E0092A0-3017-4AC2-90E0-6B04EFF8412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971550" y="469900"/>
            <a:ext cx="67691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i="0" dirty="0" smtClean="0">
                <a:solidFill>
                  <a:srgbClr val="231F20"/>
                </a:solidFill>
                <a:cs typeface="Times New Roman" pitchFamily="18" charset="0"/>
              </a:rPr>
              <a:t>CONFIDENCE IN INSTITUTIONS </a:t>
            </a:r>
            <a:r>
              <a:rPr lang="pl-PL" sz="2000" b="1" i="0" dirty="0" smtClean="0">
                <a:solidFill>
                  <a:srgbClr val="231F20"/>
                </a:solidFill>
                <a:cs typeface="Times New Roman" pitchFamily="18" charset="0"/>
              </a:rPr>
              <a:t>– TREND</a:t>
            </a:r>
            <a:r>
              <a:rPr lang="en-US" sz="2000" b="1" i="0" dirty="0" smtClean="0">
                <a:solidFill>
                  <a:srgbClr val="231F20"/>
                </a:solidFill>
                <a:cs typeface="Times New Roman" pitchFamily="18" charset="0"/>
              </a:rPr>
              <a:t> %</a:t>
            </a:r>
            <a:endParaRPr lang="en-US" sz="2000" b="1" i="0" dirty="0">
              <a:solidFill>
                <a:srgbClr val="231F20"/>
              </a:solidFill>
              <a:cs typeface="Times New Roman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42844" y="1214426"/>
          <a:ext cx="8786873" cy="4929216"/>
        </p:xfrm>
        <a:graphic>
          <a:graphicData uri="http://schemas.openxmlformats.org/drawingml/2006/table">
            <a:tbl>
              <a:tblPr/>
              <a:tblGrid>
                <a:gridCol w="2157797"/>
                <a:gridCol w="896747"/>
                <a:gridCol w="924771"/>
                <a:gridCol w="1021296"/>
                <a:gridCol w="822018"/>
                <a:gridCol w="1071113"/>
                <a:gridCol w="822018"/>
                <a:gridCol w="1071113"/>
              </a:tblGrid>
              <a:tr h="30807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November '10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September '11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December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, 2011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July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, 2012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September, 2012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March, 2013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September, 2014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08076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333333"/>
                          </a:solidFill>
                          <a:latin typeface="Arial"/>
                        </a:rPr>
                        <a:t>Government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44.3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08076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333333"/>
                          </a:solidFill>
                          <a:latin typeface="Arial"/>
                        </a:rPr>
                        <a:t>President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59.2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62.2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50.2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08076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333333"/>
                          </a:solidFill>
                          <a:latin typeface="Arial"/>
                        </a:rPr>
                        <a:t>Parliament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40.2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08076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333333"/>
                          </a:solidFill>
                          <a:latin typeface="Arial"/>
                        </a:rPr>
                        <a:t>Judiciary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45.5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42.8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08076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333333"/>
                          </a:solidFill>
                          <a:latin typeface="Arial"/>
                        </a:rPr>
                        <a:t>Police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49.4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08076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333333"/>
                          </a:solidFill>
                          <a:latin typeface="Arial"/>
                        </a:rPr>
                        <a:t>Serbian Orthodox Church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55.6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08076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333333"/>
                          </a:solidFill>
                          <a:latin typeface="Arial"/>
                        </a:rPr>
                        <a:t>Montenegrin Orthodox Church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23.2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08076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333333"/>
                          </a:solidFill>
                          <a:latin typeface="Arial"/>
                        </a:rPr>
                        <a:t>Army of Montenegro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50.9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08076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333333"/>
                          </a:solidFill>
                          <a:latin typeface="Arial"/>
                        </a:rPr>
                        <a:t>Political parties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26.2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08076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333333"/>
                          </a:solidFill>
                          <a:latin typeface="Arial"/>
                        </a:rPr>
                        <a:t>Health system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64.6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57.8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64.7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63.1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60.3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08076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333333"/>
                          </a:solidFill>
                          <a:latin typeface="Arial"/>
                        </a:rPr>
                        <a:t>Educational system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59.7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63.2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59.4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57.0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58.7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08076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333333"/>
                          </a:solidFill>
                          <a:latin typeface="Arial"/>
                        </a:rPr>
                        <a:t>EU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59.5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48.8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08076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333333"/>
                          </a:solidFill>
                          <a:latin typeface="Arial"/>
                        </a:rPr>
                        <a:t>NATO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34.9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08076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333333"/>
                          </a:solidFill>
                          <a:latin typeface="Arial"/>
                        </a:rPr>
                        <a:t>NGO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39.8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08076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333333"/>
                          </a:solidFill>
                          <a:latin typeface="Arial"/>
                        </a:rPr>
                        <a:t>Delegation of EU in Montenegro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38.3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C26BD3-FF0C-408D-938F-5AC51C45C972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498690" name="Rectangle 2"/>
          <p:cNvSpPr>
            <a:spLocks noChangeArrowheads="1"/>
          </p:cNvSpPr>
          <p:nvPr/>
        </p:nvSpPr>
        <p:spPr bwMode="auto">
          <a:xfrm>
            <a:off x="228600" y="1066800"/>
            <a:ext cx="868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endParaRPr lang="en-GB" sz="6600" b="1" i="0">
              <a:solidFill>
                <a:srgbClr val="FFFF00"/>
              </a:solidFill>
            </a:endParaRP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1089025" y="71438"/>
            <a:ext cx="67691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GB" sz="2000" b="1" i="0" dirty="0" smtClean="0">
                <a:solidFill>
                  <a:srgbClr val="231F20"/>
                </a:solidFill>
                <a:cs typeface="Times New Roman" pitchFamily="18" charset="0"/>
              </a:rPr>
              <a:t>In your opinion, should Montenegro access the European Union</a:t>
            </a:r>
            <a:r>
              <a:rPr lang="sr-Latn-CS" sz="2000" b="1" i="0" dirty="0" smtClean="0">
                <a:solidFill>
                  <a:srgbClr val="231F20"/>
                </a:solidFill>
                <a:cs typeface="Times New Roman" pitchFamily="18" charset="0"/>
              </a:rPr>
              <a:t>? - %</a:t>
            </a:r>
            <a:endParaRPr lang="en-US" sz="2000" b="1" i="0" dirty="0">
              <a:solidFill>
                <a:srgbClr val="231F20"/>
              </a:solidFill>
              <a:cs typeface="Times New Roman" pitchFamily="18" charset="0"/>
            </a:endParaRPr>
          </a:p>
        </p:txBody>
      </p:sp>
      <p:graphicFrame>
        <p:nvGraphicFramePr>
          <p:cNvPr id="7" name="Chart 6"/>
          <p:cNvGraphicFramePr/>
          <p:nvPr/>
        </p:nvGraphicFramePr>
        <p:xfrm>
          <a:off x="0" y="1142984"/>
          <a:ext cx="9001155" cy="48577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986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986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98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98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8690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5C92E5-8C64-4B8D-9DB4-7C54D79CB0D4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500739" name="Rectangle 3"/>
          <p:cNvSpPr>
            <a:spLocks noChangeArrowheads="1"/>
          </p:cNvSpPr>
          <p:nvPr/>
        </p:nvSpPr>
        <p:spPr bwMode="auto">
          <a:xfrm>
            <a:off x="327025" y="915988"/>
            <a:ext cx="868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endParaRPr lang="en-GB" sz="6600" b="1" i="0">
              <a:solidFill>
                <a:srgbClr val="FFFF00"/>
              </a:solidFill>
            </a:endParaRP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1042988" y="333375"/>
            <a:ext cx="67691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i="0" dirty="0" smtClean="0">
                <a:solidFill>
                  <a:srgbClr val="231F20"/>
                </a:solidFill>
                <a:cs typeface="Times New Roman" pitchFamily="18" charset="0"/>
              </a:rPr>
              <a:t>SUPPORT</a:t>
            </a:r>
            <a:r>
              <a:rPr lang="en-US" sz="2800" b="1" i="0" dirty="0" smtClean="0">
                <a:solidFill>
                  <a:srgbClr val="231F20"/>
                </a:solidFill>
                <a:cs typeface="Times New Roman" pitchFamily="18" charset="0"/>
              </a:rPr>
              <a:t> </a:t>
            </a:r>
            <a:r>
              <a:rPr lang="en-US" sz="2000" b="1" i="0" dirty="0" smtClean="0">
                <a:solidFill>
                  <a:srgbClr val="231F20"/>
                </a:solidFill>
                <a:cs typeface="Times New Roman" pitchFamily="18" charset="0"/>
              </a:rPr>
              <a:t>TO THE EU</a:t>
            </a:r>
            <a:r>
              <a:rPr lang="sr-Latn-CS" sz="2000" b="1" i="0" dirty="0" smtClean="0">
                <a:solidFill>
                  <a:srgbClr val="231F20"/>
                </a:solidFill>
                <a:cs typeface="Times New Roman" pitchFamily="18" charset="0"/>
              </a:rPr>
              <a:t>: </a:t>
            </a:r>
            <a:r>
              <a:rPr lang="sr-Latn-CS" sz="2000" b="1" i="0" dirty="0">
                <a:solidFill>
                  <a:srgbClr val="231F20"/>
                </a:solidFill>
                <a:cs typeface="Times New Roman" pitchFamily="18" charset="0"/>
              </a:rPr>
              <a:t>TREND %</a:t>
            </a:r>
            <a:endParaRPr lang="en-US" sz="2000" b="1" i="0" dirty="0">
              <a:solidFill>
                <a:srgbClr val="231F20"/>
              </a:solidFill>
              <a:cs typeface="Times New Roman" pitchFamily="18" charset="0"/>
            </a:endParaRPr>
          </a:p>
        </p:txBody>
      </p:sp>
      <p:graphicFrame>
        <p:nvGraphicFramePr>
          <p:cNvPr id="6" name="Chart 5"/>
          <p:cNvGraphicFramePr/>
          <p:nvPr/>
        </p:nvGraphicFramePr>
        <p:xfrm>
          <a:off x="0" y="1285860"/>
          <a:ext cx="9001156" cy="4786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007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007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007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00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0739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57A35A-27D7-4297-8849-A69EC96DA6F8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10243" name="Text Box 2"/>
          <p:cNvSpPr txBox="1">
            <a:spLocks noChangeArrowheads="1"/>
          </p:cNvSpPr>
          <p:nvPr/>
        </p:nvSpPr>
        <p:spPr bwMode="auto">
          <a:xfrm>
            <a:off x="827584" y="71438"/>
            <a:ext cx="7244878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i="0" dirty="0" smtClean="0">
                <a:solidFill>
                  <a:schemeClr val="bg2"/>
                </a:solidFill>
              </a:rPr>
              <a:t>If you should vote tomorrow on membership of Montenegro in NATO, you would </a:t>
            </a:r>
            <a:r>
              <a:rPr lang="en-US" sz="2000" b="1" i="0" smtClean="0">
                <a:solidFill>
                  <a:schemeClr val="bg2"/>
                </a:solidFill>
              </a:rPr>
              <a:t>vote </a:t>
            </a:r>
            <a:r>
              <a:rPr lang="en-US" sz="2000" b="1" i="0" smtClean="0">
                <a:solidFill>
                  <a:schemeClr val="bg2"/>
                </a:solidFill>
              </a:rPr>
              <a:t>-%</a:t>
            </a:r>
            <a:r>
              <a:rPr lang="en-US" sz="2000" b="1" i="0" smtClean="0">
                <a:solidFill>
                  <a:srgbClr val="231F20"/>
                </a:solidFill>
                <a:cs typeface="Times New Roman" pitchFamily="18" charset="0"/>
              </a:rPr>
              <a:t>?</a:t>
            </a:r>
            <a:endParaRPr lang="sr-Latn-ME" sz="2000" b="1" i="0" dirty="0" smtClean="0">
              <a:solidFill>
                <a:srgbClr val="231F20"/>
              </a:solidFill>
              <a:cs typeface="Times New Roman" pitchFamily="18" charset="0"/>
            </a:endParaRPr>
          </a:p>
          <a:p>
            <a:pPr algn="ctr">
              <a:spcBef>
                <a:spcPct val="50000"/>
              </a:spcBef>
              <a:defRPr/>
            </a:pPr>
            <a:endParaRPr lang="en-US" sz="2800" i="0" dirty="0">
              <a:solidFill>
                <a:srgbClr val="231F20"/>
              </a:solidFill>
            </a:endParaRPr>
          </a:p>
        </p:txBody>
      </p:sp>
      <p:graphicFrame>
        <p:nvGraphicFramePr>
          <p:cNvPr id="5" name="Chart 4"/>
          <p:cNvGraphicFramePr/>
          <p:nvPr/>
        </p:nvGraphicFramePr>
        <p:xfrm>
          <a:off x="142844" y="1214422"/>
          <a:ext cx="8858312" cy="5000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8798</TotalTime>
  <Words>609</Words>
  <Application>Microsoft Office PowerPoint</Application>
  <PresentationFormat>On-screen Show (4:3)</PresentationFormat>
  <Paragraphs>245</Paragraphs>
  <Slides>17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NATO support -sociodemographic characteristics-</vt:lpstr>
      <vt:lpstr>NATO support in relation to education - %</vt:lpstr>
      <vt:lpstr>NATO support in relation to employment sector</vt:lpstr>
      <vt:lpstr>NATO support in relation to age</vt:lpstr>
      <vt:lpstr>NATO support in relation to national affiliation</vt:lpstr>
      <vt:lpstr>INFLUENCE OF NATO INTEGRATIONS ON %</vt:lpstr>
      <vt:lpstr>Estimation of NATO integrations effects – SUM%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Info</dc:creator>
  <cp:lastModifiedBy>CEDEM</cp:lastModifiedBy>
  <cp:revision>1072</cp:revision>
  <dcterms:created xsi:type="dcterms:W3CDTF">2004-06-10T12:54:28Z</dcterms:created>
  <dcterms:modified xsi:type="dcterms:W3CDTF">2014-10-07T14:11:33Z</dcterms:modified>
</cp:coreProperties>
</file>